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39"/>
  </p:notesMasterIdLst>
  <p:sldIdLst>
    <p:sldId id="257" r:id="rId3"/>
    <p:sldId id="328" r:id="rId4"/>
    <p:sldId id="263" r:id="rId5"/>
    <p:sldId id="259" r:id="rId6"/>
    <p:sldId id="323" r:id="rId7"/>
    <p:sldId id="265" r:id="rId8"/>
    <p:sldId id="268" r:id="rId9"/>
    <p:sldId id="312" r:id="rId10"/>
    <p:sldId id="270" r:id="rId11"/>
    <p:sldId id="278" r:id="rId12"/>
    <p:sldId id="315" r:id="rId13"/>
    <p:sldId id="279" r:id="rId14"/>
    <p:sldId id="281" r:id="rId15"/>
    <p:sldId id="286" r:id="rId16"/>
    <p:sldId id="287" r:id="rId17"/>
    <p:sldId id="327" r:id="rId18"/>
    <p:sldId id="291" r:id="rId19"/>
    <p:sldId id="292" r:id="rId20"/>
    <p:sldId id="313" r:id="rId21"/>
    <p:sldId id="290" r:id="rId22"/>
    <p:sldId id="297" r:id="rId23"/>
    <p:sldId id="309" r:id="rId24"/>
    <p:sldId id="305" r:id="rId25"/>
    <p:sldId id="304" r:id="rId26"/>
    <p:sldId id="316" r:id="rId27"/>
    <p:sldId id="318" r:id="rId28"/>
    <p:sldId id="319" r:id="rId29"/>
    <p:sldId id="320" r:id="rId30"/>
    <p:sldId id="326" r:id="rId31"/>
    <p:sldId id="330" r:id="rId32"/>
    <p:sldId id="331" r:id="rId33"/>
    <p:sldId id="321" r:id="rId34"/>
    <p:sldId id="325" r:id="rId35"/>
    <p:sldId id="332" r:id="rId36"/>
    <p:sldId id="314" r:id="rId37"/>
    <p:sldId id="30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79" autoAdjust="0"/>
    <p:restoredTop sz="78219" autoAdjust="0"/>
  </p:normalViewPr>
  <p:slideViewPr>
    <p:cSldViewPr snapToGrid="0">
      <p:cViewPr>
        <p:scale>
          <a:sx n="65" d="100"/>
          <a:sy n="65" d="100"/>
        </p:scale>
        <p:origin x="9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2/13/2017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209016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2/14/2017 4:49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0658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709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2/15/2017 12:57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Luis.ai </a:t>
            </a:r>
          </a:p>
        </p:txBody>
      </p:sp>
      <p:sp>
        <p:nvSpPr>
          <p:cNvPr id="4" name="Slide Number Placeholder 3"/>
          <p:cNvSpPr>
            <a:spLocks noGrp="1"/>
          </p:cNvSpPr>
          <p:nvPr>
            <p:ph type="sldNum" sz="quarter" idx="10"/>
          </p:nvPr>
        </p:nvSpPr>
        <p:spPr/>
        <p:txBody>
          <a:bodyPr/>
          <a:lstStyle/>
          <a:p>
            <a:fld id="{CA707904-E97E-4E4E-94CD-0F6FE0B920EB}" type="slidenum">
              <a:rPr lang="en-US" smtClean="0"/>
              <a:t>19</a:t>
            </a:fld>
            <a:endParaRPr lang="en-US"/>
          </a:p>
        </p:txBody>
      </p:sp>
    </p:spTree>
    <p:extLst>
      <p:ext uri="{BB962C8B-B14F-4D97-AF65-F5344CB8AC3E}">
        <p14:creationId xmlns:p14="http://schemas.microsoft.com/office/powerpoint/2010/main" val="305846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717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4145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18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5204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Murphy bot demo on skype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393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7530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4:59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2084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7809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2/14/2017 12:56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14764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184749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25.tmp"/></Relationships>
</file>

<file path=ppt/slides/_rels/slide16.xml.rels><?xml version="1.0" encoding="UTF-8" standalone="yes"?>
<Relationships xmlns="http://schemas.openxmlformats.org/package/2006/relationships"><Relationship Id="rId3" Type="http://schemas.openxmlformats.org/officeDocument/2006/relationships/image" Target="../media/image25.tmp"/><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31.tmp"/><Relationship Id="rId5" Type="http://schemas.openxmlformats.org/officeDocument/2006/relationships/image" Target="../media/image16.tmp"/><Relationship Id="rId4" Type="http://schemas.openxmlformats.org/officeDocument/2006/relationships/image" Target="../media/image25.tmp"/></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hyperlink" Target="microsoft.com/net/core#macos" TargetMode="External"/><Relationship Id="rId2" Type="http://schemas.openxmlformats.org/officeDocument/2006/relationships/hyperlink" Target="dot.net" TargetMode="External"/><Relationship Id="rId1" Type="http://schemas.openxmlformats.org/officeDocument/2006/relationships/slideLayout" Target="../slideLayouts/slideLayout19.xml"/><Relationship Id="rId4" Type="http://schemas.openxmlformats.org/officeDocument/2006/relationships/hyperlink" Target="code.visualstudio.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Aka.ms/CogServDemo" TargetMode="Externa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hyperlink" Target="microsoft.com/cognitive"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aka.ms/MarsMissionLA" TargetMode="External"/><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hyperlink" Target="mailto:Justine.Cocchi@Microsoft.com" TargetMode="Externa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5.wdp"/><Relationship Id="rId3" Type="http://schemas.openxmlformats.org/officeDocument/2006/relationships/image" Target="../media/image7.jpg"/><Relationship Id="rId7" Type="http://schemas.microsoft.com/office/2007/relationships/hdphoto" Target="../media/hdphoto2.wdp"/><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3.wdp"/><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9703" y="487"/>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Using Microsoft Cognitive Services</a:t>
            </a:r>
          </a:p>
        </p:txBody>
      </p:sp>
      <p:sp>
        <p:nvSpPr>
          <p:cNvPr id="4" name="Oval Callout 6"/>
          <p:cNvSpPr/>
          <p:nvPr/>
        </p:nvSpPr>
        <p:spPr bwMode="auto">
          <a:xfrm>
            <a:off x="3103665" y="300932"/>
            <a:ext cx="5964967" cy="1757363"/>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lnSpc>
                <a:spcPts val="2353"/>
              </a:lnSpc>
            </a:pPr>
            <a:r>
              <a:rPr lang="en-US" sz="4400" kern="0" dirty="0">
                <a:gradFill>
                  <a:gsLst>
                    <a:gs pos="0">
                      <a:srgbClr val="404040"/>
                    </a:gs>
                    <a:gs pos="100000">
                      <a:srgbClr val="404040"/>
                    </a:gs>
                  </a:gsLst>
                  <a:lin ang="5400000" scaled="0"/>
                </a:gradFill>
                <a:ea typeface="Segoe UI" pitchFamily="34" charset="0"/>
                <a:cs typeface="Segoe UI" pitchFamily="34" charset="0"/>
              </a:rPr>
              <a:t>“How to make</a:t>
            </a:r>
          </a:p>
          <a:p>
            <a:pPr algn="ctr" defTabSz="914038">
              <a:lnSpc>
                <a:spcPts val="2353"/>
              </a:lnSpc>
            </a:pPr>
            <a:endParaRPr lang="en-US" sz="4400" kern="0" dirty="0">
              <a:gradFill>
                <a:gsLst>
                  <a:gs pos="0">
                    <a:srgbClr val="404040"/>
                  </a:gs>
                  <a:gs pos="100000">
                    <a:srgbClr val="404040"/>
                  </a:gs>
                </a:gsLst>
                <a:lin ang="5400000" scaled="0"/>
              </a:gradFill>
              <a:ea typeface="Segoe UI" pitchFamily="34" charset="0"/>
              <a:cs typeface="Segoe UI" pitchFamily="34" charset="0"/>
            </a:endParaRPr>
          </a:p>
          <a:p>
            <a:pPr algn="ctr" defTabSz="914038">
              <a:lnSpc>
                <a:spcPts val="2353"/>
              </a:lnSpc>
            </a:pPr>
            <a:r>
              <a:rPr lang="en-US" sz="4400" kern="0" dirty="0">
                <a:gradFill>
                  <a:gsLst>
                    <a:gs pos="0">
                      <a:srgbClr val="404040"/>
                    </a:gs>
                    <a:gs pos="100000">
                      <a:srgbClr val="404040"/>
                    </a:gs>
                  </a:gsLst>
                  <a:lin ang="5400000" scaled="0"/>
                </a:gradFill>
                <a:ea typeface="Segoe UI" pitchFamily="34" charset="0"/>
                <a:cs typeface="Segoe UI" pitchFamily="34" charset="0"/>
              </a:rPr>
              <a:t> smarter apps…”</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9860672"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Cocchi – Microsoft Technical Evangelist</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98668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Emotion Recognition</a:t>
            </a:r>
          </a:p>
        </p:txBody>
      </p:sp>
      <p:grpSp>
        <p:nvGrpSpPr>
          <p:cNvPr id="14" name="Group 13"/>
          <p:cNvGrpSpPr/>
          <p:nvPr/>
        </p:nvGrpSpPr>
        <p:grpSpPr>
          <a:xfrm>
            <a:off x="1" y="1210506"/>
            <a:ext cx="12113886" cy="5699157"/>
            <a:chOff x="0" y="1234282"/>
            <a:chExt cx="12731580" cy="5813437"/>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393862" y="1741996"/>
              <a:ext cx="3337718" cy="5305723"/>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Detection Result:</a:t>
              </a:r>
            </a:p>
            <a:p>
              <a:pPr defTabSz="896386"/>
              <a:r>
                <a:rPr lang="en-US" altLang="en-US" sz="1200" dirty="0">
                  <a:solidFill>
                    <a:srgbClr val="333333"/>
                  </a:solidFill>
                </a:rPr>
                <a:t>6 faces detected</a:t>
              </a:r>
            </a:p>
            <a:p>
              <a:pPr defTabSz="896386"/>
              <a:endParaRPr kumimoji="0" lang="en-US" altLang="en-US" sz="1200" b="0" i="0" u="none" strike="noStrike" cap="none" normalizeH="0" baseline="0" dirty="0">
                <a:ln>
                  <a:noFill/>
                </a:ln>
                <a:solidFill>
                  <a:srgbClr val="333333"/>
                </a:solidFill>
                <a:effectLst/>
              </a:endParaRPr>
            </a:p>
            <a:p>
              <a:pPr defTabSz="896386"/>
              <a:r>
                <a:rPr lang="en-US" altLang="en-US" sz="1200" dirty="0">
                  <a:solidFill>
                    <a:srgbClr val="333333"/>
                  </a:solidFill>
                </a:rPr>
                <a:t>JSON: </a:t>
              </a:r>
              <a:endParaRPr kumimoji="0" lang="en-US" altLang="en-US" sz="12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859,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790,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113,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113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"scores":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"anger": 0.000004934181,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"contempt": 0.000258068641,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"disgust": 4.77232845e-7,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"fear": 0.000005691494,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"happiness": 0.00000247224739,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"neutral": 0.9966604,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"sadness": 0.00297707459,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"surprise": 0.000090872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a:ln>
                    <a:noFill/>
                  </a:ln>
                  <a:solidFill>
                    <a:schemeClr val="tx1"/>
                  </a:solidFill>
                  <a:effectLst/>
                </a:rPr>
                <a:t> </a:t>
              </a:r>
            </a:p>
            <a:p>
              <a:pPr defTabSz="896386"/>
              <a:endParaRPr lang="en-US" altLang="en-US" sz="1200" dirty="0"/>
            </a:p>
            <a:p>
              <a:pPr defTabSz="896386"/>
              <a:r>
                <a:rPr kumimoji="0" lang="en-US" altLang="en-US" sz="1200" b="0" i="0" u="none" strike="noStrike" cap="none" normalizeH="0" baseline="0" dirty="0">
                  <a:ln>
                    <a:noFill/>
                  </a:ln>
                  <a:solidFill>
                    <a:schemeClr val="tx1"/>
                  </a:solidFill>
                  <a:effectLst/>
                </a:rPr>
                <a:t>. . . </a:t>
              </a:r>
            </a:p>
            <a:p>
              <a:pPr defTabSz="896386"/>
              <a:endParaRPr kumimoji="0" lang="en-US" altLang="en-US" sz="1200" b="0" i="0" u="none" strike="noStrike" cap="none" normalizeH="0" baseline="0" dirty="0">
                <a:ln>
                  <a:noFill/>
                </a:ln>
                <a:solidFill>
                  <a:schemeClr val="tx1"/>
                </a:solidFill>
                <a:effectLst/>
              </a:endParaRPr>
            </a:p>
            <a:p>
              <a:pPr defTabSz="896386"/>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2" name="Picture 1"/>
          <p:cNvPicPr>
            <a:picLocks noChangeAspect="1"/>
          </p:cNvPicPr>
          <p:nvPr/>
        </p:nvPicPr>
        <p:blipFill>
          <a:blip r:embed="rId4"/>
          <a:stretch>
            <a:fillRect/>
          </a:stretch>
        </p:blipFill>
        <p:spPr>
          <a:xfrm>
            <a:off x="411847" y="2032967"/>
            <a:ext cx="5980694" cy="3974937"/>
          </a:xfrm>
          <a:prstGeom prst="rect">
            <a:avLst/>
          </a:prstGeom>
        </p:spPr>
      </p:pic>
    </p:spTree>
    <p:extLst>
      <p:ext uri="{BB962C8B-B14F-4D97-AF65-F5344CB8AC3E}">
        <p14:creationId xmlns:p14="http://schemas.microsoft.com/office/powerpoint/2010/main" val="282900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308274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par>
                                <p:cTn id="14" presetID="2" presetClass="entr" presetSubtype="8" decel="100000" fill="hold" grpId="0" nodeType="withEffect">
                                  <p:stCondLst>
                                    <p:cond delay="25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178833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 y="-23"/>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 y="-23"/>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 y="-23"/>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 y="-23"/>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538" y="0"/>
            <a:ext cx="4914900" cy="6858000"/>
          </a:xfrm>
          <a:prstGeom prst="rect">
            <a:avLst/>
          </a:prstGeom>
        </p:spPr>
      </p:pic>
      <p:pic>
        <p:nvPicPr>
          <p:cNvPr id="4" name="Picture 3"/>
          <p:cNvPicPr>
            <a:picLocks noChangeAspect="1"/>
          </p:cNvPicPr>
          <p:nvPr/>
        </p:nvPicPr>
        <p:blipFill>
          <a:blip r:embed="rId4"/>
          <a:stretch>
            <a:fillRect/>
          </a:stretch>
        </p:blipFill>
        <p:spPr>
          <a:xfrm>
            <a:off x="123920" y="601021"/>
            <a:ext cx="6934009" cy="5655958"/>
          </a:xfrm>
          <a:prstGeom prst="rect">
            <a:avLst/>
          </a:prstGeom>
        </p:spPr>
      </p:pic>
    </p:spTree>
    <p:extLst>
      <p:ext uri="{BB962C8B-B14F-4D97-AF65-F5344CB8AC3E}">
        <p14:creationId xmlns:p14="http://schemas.microsoft.com/office/powerpoint/2010/main" val="125368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a:t>
            </a:r>
          </a:p>
          <a:p>
            <a:pPr marL="0" indent="0">
              <a:buNone/>
            </a:pPr>
            <a:r>
              <a:rPr lang="en-US" dirty="0"/>
              <a:t>Hands on Workshop</a:t>
            </a:r>
          </a:p>
        </p:txBody>
      </p:sp>
      <p:sp>
        <p:nvSpPr>
          <p:cNvPr id="3" name="Title 2"/>
          <p:cNvSpPr>
            <a:spLocks noGrp="1"/>
          </p:cNvSpPr>
          <p:nvPr>
            <p:ph type="title"/>
          </p:nvPr>
        </p:nvSpPr>
        <p:spPr/>
        <p:txBody>
          <a:bodyPr/>
          <a:lstStyle/>
          <a:p>
            <a:r>
              <a:rPr lang="en-US" dirty="0"/>
              <a:t>Agenda</a:t>
            </a:r>
          </a:p>
        </p:txBody>
      </p:sp>
      <p:pic>
        <p:nvPicPr>
          <p:cNvPr id="9218" name="Picture 2" descr="http://photos4.meetupstatic.com/photos/event/3/b/5/5/600_45391518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vron 9"/>
          <p:cNvSpPr/>
          <p:nvPr/>
        </p:nvSpPr>
        <p:spPr bwMode="auto">
          <a:xfrm>
            <a:off x="4452555" y="1392777"/>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14" name="Pentagon 13"/>
          <p:cNvSpPr/>
          <p:nvPr/>
        </p:nvSpPr>
        <p:spPr bwMode="auto">
          <a:xfrm>
            <a:off x="1" y="1392777"/>
            <a:ext cx="6096000" cy="5154444"/>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37984" y="2403201"/>
            <a:ext cx="3332874" cy="1454745"/>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lnSpc>
                <a:spcPts val="2353"/>
              </a:lnSpc>
            </a:pPr>
            <a:r>
              <a:rPr lang="en-US" sz="2745" kern="0" dirty="0">
                <a:gradFill>
                  <a:gsLst>
                    <a:gs pos="0">
                      <a:srgbClr val="404040"/>
                    </a:gs>
                    <a:gs pos="100000">
                      <a:srgbClr val="404040"/>
                    </a:gs>
                  </a:gsLst>
                  <a:lin ang="5400000" scaled="0"/>
                </a:gradFill>
                <a:ea typeface="Segoe UI" pitchFamily="34" charset="0"/>
                <a:cs typeface="Segoe UI" pitchFamily="34" charset="0"/>
              </a:rPr>
              <a:t>Hi, I'm LUIS</a:t>
            </a:r>
          </a:p>
        </p:txBody>
      </p:sp>
      <p:sp>
        <p:nvSpPr>
          <p:cNvPr id="13" name="Freeform 12"/>
          <p:cNvSpPr>
            <a:spLocks noChangeAspect="1"/>
          </p:cNvSpPr>
          <p:nvPr/>
        </p:nvSpPr>
        <p:spPr bwMode="auto">
          <a:xfrm>
            <a:off x="269240" y="3880156"/>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19"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The Adventures of LUIS and CRIS</a:t>
            </a:r>
          </a:p>
        </p:txBody>
      </p:sp>
      <p:grpSp>
        <p:nvGrpSpPr>
          <p:cNvPr id="25" name="Group 24"/>
          <p:cNvGrpSpPr/>
          <p:nvPr/>
        </p:nvGrpSpPr>
        <p:grpSpPr>
          <a:xfrm>
            <a:off x="-348610" y="296183"/>
            <a:ext cx="1813082" cy="899537"/>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16" name="Oval Callout 6"/>
          <p:cNvSpPr/>
          <p:nvPr/>
        </p:nvSpPr>
        <p:spPr bwMode="auto">
          <a:xfrm flipH="1">
            <a:off x="6850602" y="1962154"/>
            <a:ext cx="3332874" cy="1454745"/>
          </a:xfrm>
          <a:prstGeom prst="wedgeEllipseCallout">
            <a:avLst>
              <a:gd name="adj1" fmla="val -44310"/>
              <a:gd name="adj2" fmla="val 50709"/>
            </a:avLst>
          </a:prstGeom>
          <a:solidFill>
            <a:srgbClr val="01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lnSpc>
                <a:spcPts val="2353"/>
              </a:lnSpc>
            </a:pPr>
            <a:r>
              <a:rPr lang="en-US" sz="2745" kern="0" dirty="0">
                <a:solidFill>
                  <a:schemeClr val="bg1"/>
                </a:solidFill>
                <a:ea typeface="Segoe UI" pitchFamily="34" charset="0"/>
                <a:cs typeface="Segoe UI" pitchFamily="34" charset="0"/>
              </a:rPr>
              <a:t>Hi, I'm CRIS</a:t>
            </a:r>
          </a:p>
        </p:txBody>
      </p:sp>
      <p:sp>
        <p:nvSpPr>
          <p:cNvPr id="18" name="Freeform 12"/>
          <p:cNvSpPr>
            <a:spLocks noChangeAspect="1"/>
          </p:cNvSpPr>
          <p:nvPr/>
        </p:nvSpPr>
        <p:spPr bwMode="auto">
          <a:xfrm>
            <a:off x="9411381" y="3416899"/>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01B294"/>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Tree>
    <p:extLst>
      <p:ext uri="{BB962C8B-B14F-4D97-AF65-F5344CB8AC3E}">
        <p14:creationId xmlns:p14="http://schemas.microsoft.com/office/powerpoint/2010/main" val="1125548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01519 0.00045 L 2.30023E-6 2.46482E-6 " pathEditMode="relative" rAng="0" ptsTypes="AA">
                                      <p:cBhvr>
                                        <p:cTn id="9" dur="500" fill="hold"/>
                                        <p:tgtEl>
                                          <p:spTgt spid="19"/>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1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746723" y="1878526"/>
            <a:ext cx="9831104" cy="941386"/>
          </a:xfrm>
          <a:prstGeom prst="rect">
            <a:avLst/>
          </a:prstGeom>
        </p:spPr>
        <p:txBody>
          <a:bodyPr/>
          <a:lstStyle/>
          <a:p>
            <a:pPr marL="0" indent="0">
              <a:spcBef>
                <a:spcPts val="1765"/>
              </a:spcBef>
              <a:buNone/>
            </a:pPr>
            <a:r>
              <a:rPr lang="en-US" sz="2745" dirty="0"/>
              <a:t>Lets you overcome speech recognition barriers like speaking style, background noise, and vocabulary.</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Custom Recognition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782912" y="4868863"/>
              <a:ext cx="1633441" cy="1222451"/>
            </a:xfrm>
            <a:prstGeom prst="rect">
              <a:avLst/>
            </a:prstGeom>
            <a:noFill/>
          </p:spPr>
          <p:txBody>
            <a:bodyPr wrap="square" rtlCol="0">
              <a:spAutoFit/>
            </a:bodyPr>
            <a:lstStyle/>
            <a:p>
              <a:pPr defTabSz="896386"/>
              <a:r>
                <a:rPr lang="en-US" sz="2400" kern="0" dirty="0">
                  <a:gradFill>
                    <a:gsLst>
                      <a:gs pos="1250">
                        <a:srgbClr val="FFFFFF"/>
                      </a:gs>
                      <a:gs pos="100000">
                        <a:srgbClr val="FFFFFF"/>
                      </a:gs>
                    </a:gsLst>
                    <a:lin ang="5400000" scaled="0"/>
                  </a:gradFill>
                </a:rPr>
                <a:t>Custom language models</a:t>
              </a:r>
            </a:p>
          </p:txBody>
        </p:sp>
      </p:grpSp>
      <p:grpSp>
        <p:nvGrpSpPr>
          <p:cNvPr id="2" name="Group 1"/>
          <p:cNvGrpSpPr/>
          <p:nvPr/>
        </p:nvGrpSpPr>
        <p:grpSpPr>
          <a:xfrm>
            <a:off x="2866023" y="4176021"/>
            <a:ext cx="2229281" cy="2211493"/>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Any Device</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Access Endpoint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pic>
        <p:nvPicPr>
          <p:cNvPr id="17" name="Picture 16"/>
          <p:cNvPicPr>
            <a:picLocks noChangeAspect="1"/>
          </p:cNvPicPr>
          <p:nvPr/>
        </p:nvPicPr>
        <p:blipFill>
          <a:blip r:embed="rId4"/>
          <a:stretch>
            <a:fillRect/>
          </a:stretch>
        </p:blipFill>
        <p:spPr>
          <a:xfrm>
            <a:off x="237716" y="1645457"/>
            <a:ext cx="1509007" cy="1415040"/>
          </a:xfrm>
          <a:prstGeom prst="rect">
            <a:avLst/>
          </a:prstGeom>
        </p:spPr>
      </p:pic>
      <p:sp>
        <p:nvSpPr>
          <p:cNvPr id="30" name="TextBox 29"/>
          <p:cNvSpPr txBox="1"/>
          <p:nvPr/>
        </p:nvSpPr>
        <p:spPr>
          <a:xfrm>
            <a:off x="3527360" y="4652479"/>
            <a:ext cx="1601331" cy="1198420"/>
          </a:xfrm>
          <a:prstGeom prst="rect">
            <a:avLst/>
          </a:prstGeom>
          <a:noFill/>
        </p:spPr>
        <p:txBody>
          <a:bodyPr wrap="square" rtlCol="0">
            <a:spAutoFit/>
          </a:bodyPr>
          <a:lstStyle/>
          <a:p>
            <a:pPr defTabSz="896386"/>
            <a:r>
              <a:rPr lang="en-US" sz="2400" kern="0" dirty="0">
                <a:gradFill>
                  <a:gsLst>
                    <a:gs pos="1250">
                      <a:srgbClr val="FFFFFF"/>
                    </a:gs>
                    <a:gs pos="100000">
                      <a:srgbClr val="FFFFFF"/>
                    </a:gs>
                  </a:gsLst>
                  <a:lin ang="5400000" scaled="0"/>
                </a:gradFill>
              </a:rPr>
              <a:t>Custom acoustic models</a:t>
            </a:r>
          </a:p>
        </p:txBody>
      </p:sp>
    </p:spTree>
    <p:extLst>
      <p:ext uri="{BB962C8B-B14F-4D97-AF65-F5344CB8AC3E}">
        <p14:creationId xmlns:p14="http://schemas.microsoft.com/office/powerpoint/2010/main" val="70595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750"/>
                            </p:stCondLst>
                            <p:childTnLst>
                              <p:par>
                                <p:cTn id="18" presetID="2" presetClass="entr" presetSubtype="8" decel="10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nodeType="withEffect">
                                  <p:stCondLst>
                                    <p:cond delay="250"/>
                                  </p:stCondLst>
                                  <p:childTnLst>
                                    <p:animMotion origin="layout" path="M 0.01519 0.00045 L -2.25172E-6 3.75397E-6 " pathEditMode="relative" rAng="0" ptsTypes="AA">
                                      <p:cBhvr>
                                        <p:cTn id="26" dur="500" fill="hold"/>
                                        <p:tgtEl>
                                          <p:spTgt spid="15"/>
                                        </p:tgtEl>
                                        <p:attrNameLst>
                                          <p:attrName>ppt_x</p:attrName>
                                          <p:attrName>ppt_y</p:attrName>
                                        </p:attrNameLst>
                                      </p:cBhvr>
                                      <p:rCtr x="-766" y="-23"/>
                                    </p:animMotion>
                                  </p:childTnLst>
                                </p:cTn>
                              </p:par>
                              <p:par>
                                <p:cTn id="27" presetID="10" presetClass="entr" presetSubtype="0" fill="hold" nodeType="withEffect">
                                  <p:stCondLst>
                                    <p:cond delay="4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450"/>
                                  </p:stCondLst>
                                  <p:childTnLst>
                                    <p:animMotion origin="layout" path="M 0.01519 0.00045 L 2.30023E-6 2.46482E-6 " pathEditMode="relative" rAng="0" ptsTypes="AA">
                                      <p:cBhvr>
                                        <p:cTn id="31" dur="500" fill="hold"/>
                                        <p:tgtEl>
                                          <p:spTgt spid="9"/>
                                        </p:tgtEl>
                                        <p:attrNameLst>
                                          <p:attrName>ppt_x</p:attrName>
                                          <p:attrName>ppt_y</p:attrName>
                                        </p:attrNameLst>
                                      </p:cBhvr>
                                      <p:rCtr x="-76600" y="-2300"/>
                                    </p:animMotion>
                                  </p:childTnLst>
                                </p:cTn>
                              </p:par>
                              <p:par>
                                <p:cTn id="32" presetID="10" presetClass="entr" presetSubtype="0" fill="hold" nodeType="withEffect">
                                  <p:stCondLst>
                                    <p:cond delay="4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 presetClass="entr" presetSubtype="0" fill="hold" nodeType="withEffect">
                                  <p:stCondLst>
                                    <p:cond delay="45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2381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 y="-23"/>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.NET</a:t>
            </a:r>
            <a:br>
              <a:rPr lang="en-US" dirty="0"/>
            </a:br>
            <a:endParaRPr lang="en-US" dirty="0"/>
          </a:p>
        </p:txBody>
      </p:sp>
      <p:pic>
        <p:nvPicPr>
          <p:cNvPr id="7" name="Picture 6"/>
          <p:cNvPicPr>
            <a:picLocks noChangeAspect="1"/>
          </p:cNvPicPr>
          <p:nvPr/>
        </p:nvPicPr>
        <p:blipFill>
          <a:blip r:embed="rId2"/>
          <a:stretch>
            <a:fillRect/>
          </a:stretch>
        </p:blipFill>
        <p:spPr>
          <a:xfrm>
            <a:off x="6237512" y="427541"/>
            <a:ext cx="3731075" cy="890093"/>
          </a:xfrm>
          <a:prstGeom prst="rect">
            <a:avLst/>
          </a:prstGeom>
        </p:spPr>
      </p:pic>
      <p:pic>
        <p:nvPicPr>
          <p:cNvPr id="8" name="Picture 7"/>
          <p:cNvPicPr>
            <a:picLocks noChangeAspect="1"/>
          </p:cNvPicPr>
          <p:nvPr/>
        </p:nvPicPr>
        <p:blipFill>
          <a:blip r:embed="rId3"/>
          <a:stretch>
            <a:fillRect/>
          </a:stretch>
        </p:blipFill>
        <p:spPr>
          <a:xfrm>
            <a:off x="6295430" y="1683826"/>
            <a:ext cx="3615241" cy="902286"/>
          </a:xfrm>
          <a:prstGeom prst="rect">
            <a:avLst/>
          </a:prstGeom>
          <a:solidFill>
            <a:schemeClr val="accent6">
              <a:lumMod val="75000"/>
            </a:schemeClr>
          </a:solidFill>
          <a:ln>
            <a:noFill/>
          </a:ln>
          <a:effectLst>
            <a:glow rad="127000">
              <a:schemeClr val="bg1">
                <a:alpha val="85000"/>
              </a:schemeClr>
            </a:glow>
          </a:effectLst>
        </p:spPr>
      </p:pic>
      <p:pic>
        <p:nvPicPr>
          <p:cNvPr id="9" name="Picture 8"/>
          <p:cNvPicPr>
            <a:picLocks noChangeAspect="1"/>
          </p:cNvPicPr>
          <p:nvPr/>
        </p:nvPicPr>
        <p:blipFill rotWithShape="1">
          <a:blip r:embed="rId4"/>
          <a:srcRect b="18278"/>
          <a:stretch/>
        </p:blipFill>
        <p:spPr>
          <a:xfrm>
            <a:off x="6295430" y="2945729"/>
            <a:ext cx="4596782" cy="966542"/>
          </a:xfrm>
          <a:prstGeom prst="rect">
            <a:avLst/>
          </a:prstGeom>
        </p:spPr>
      </p:pic>
      <p:pic>
        <p:nvPicPr>
          <p:cNvPr id="11" name="Picture 10"/>
          <p:cNvPicPr>
            <a:picLocks noChangeAspect="1"/>
          </p:cNvPicPr>
          <p:nvPr/>
        </p:nvPicPr>
        <p:blipFill>
          <a:blip r:embed="rId5"/>
          <a:stretch>
            <a:fillRect/>
          </a:stretch>
        </p:blipFill>
        <p:spPr>
          <a:xfrm>
            <a:off x="6295430" y="5478922"/>
            <a:ext cx="4243184" cy="1176630"/>
          </a:xfrm>
          <a:prstGeom prst="rect">
            <a:avLst/>
          </a:prstGeom>
        </p:spPr>
      </p:pic>
      <p:pic>
        <p:nvPicPr>
          <p:cNvPr id="12" name="Picture 11"/>
          <p:cNvPicPr>
            <a:picLocks noChangeAspect="1"/>
          </p:cNvPicPr>
          <p:nvPr/>
        </p:nvPicPr>
        <p:blipFill>
          <a:blip r:embed="rId6"/>
          <a:stretch>
            <a:fillRect/>
          </a:stretch>
        </p:blipFill>
        <p:spPr>
          <a:xfrm>
            <a:off x="6295430" y="4271888"/>
            <a:ext cx="1932599" cy="847417"/>
          </a:xfrm>
          <a:prstGeom prst="rect">
            <a:avLst/>
          </a:prstGeom>
          <a:solidFill>
            <a:schemeClr val="accent6">
              <a:lumMod val="75000"/>
            </a:schemeClr>
          </a:solidFill>
        </p:spPr>
      </p:pic>
      <p:sp>
        <p:nvSpPr>
          <p:cNvPr id="13" name="TextBox 12"/>
          <p:cNvSpPr txBox="1"/>
          <p:nvPr/>
        </p:nvSpPr>
        <p:spPr>
          <a:xfrm>
            <a:off x="311184" y="3422425"/>
            <a:ext cx="2088859"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Core?</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t>
            </a:r>
            <a:r>
              <a:rPr lang="en-US" dirty="0" err="1"/>
              <a:t>Prereqs</a:t>
            </a:r>
            <a:r>
              <a:rPr lang="en-US" dirty="0"/>
              <a:t> </a:t>
            </a:r>
          </a:p>
        </p:txBody>
      </p:sp>
      <p:sp>
        <p:nvSpPr>
          <p:cNvPr id="3" name="Text Placeholder 2"/>
          <p:cNvSpPr>
            <a:spLocks noGrp="1"/>
          </p:cNvSpPr>
          <p:nvPr>
            <p:ph type="body" sz="quarter" idx="10"/>
          </p:nvPr>
        </p:nvSpPr>
        <p:spPr>
          <a:xfrm>
            <a:off x="269239" y="1189177"/>
            <a:ext cx="11653523" cy="3792898"/>
          </a:xfrm>
        </p:spPr>
        <p:txBody>
          <a:bodyPr/>
          <a:lstStyle/>
          <a:p>
            <a:pPr marL="0" indent="0">
              <a:buNone/>
            </a:pPr>
            <a:r>
              <a:rPr lang="en-US" dirty="0"/>
              <a:t>Install .NET Core at </a:t>
            </a:r>
            <a:r>
              <a:rPr lang="en-US" dirty="0">
                <a:solidFill>
                  <a:schemeClr val="accent6"/>
                </a:solidFill>
                <a:hlinkClick r:id="rId2"/>
              </a:rPr>
              <a:t>dot.net</a:t>
            </a:r>
            <a:endParaRPr lang="en-US" dirty="0">
              <a:solidFill>
                <a:schemeClr val="accent6"/>
              </a:solidFill>
            </a:endParaRPr>
          </a:p>
          <a:p>
            <a:pPr marL="336145" lvl="1" indent="0">
              <a:buNone/>
            </a:pPr>
            <a:r>
              <a:rPr lang="en-US" dirty="0">
                <a:solidFill>
                  <a:schemeClr val="tx1"/>
                </a:solidFill>
              </a:rPr>
              <a:t>There are extra steps for installing on Mac</a:t>
            </a:r>
          </a:p>
          <a:p>
            <a:pPr marL="336145" lvl="1" indent="0">
              <a:buNone/>
            </a:pPr>
            <a:r>
              <a:rPr lang="en-US" dirty="0">
                <a:solidFill>
                  <a:schemeClr val="tx1"/>
                </a:solidFill>
                <a:hlinkClick r:id="rId3"/>
              </a:rPr>
              <a:t>microsoft.com/net/</a:t>
            </a:r>
            <a:r>
              <a:rPr lang="en-US" dirty="0" err="1">
                <a:solidFill>
                  <a:schemeClr val="tx1"/>
                </a:solidFill>
                <a:hlinkClick r:id="rId3"/>
              </a:rPr>
              <a:t>core#macos</a:t>
            </a:r>
            <a:endParaRPr lang="en-US" dirty="0">
              <a:solidFill>
                <a:schemeClr val="tx1"/>
              </a:solidFill>
            </a:endParaRPr>
          </a:p>
          <a:p>
            <a:pPr marL="0" indent="0">
              <a:buNone/>
            </a:pPr>
            <a:r>
              <a:rPr lang="en-US" dirty="0"/>
              <a:t>Install a text editor like Visual Studio Code (works on PC, Mac, or Linux)</a:t>
            </a:r>
          </a:p>
          <a:p>
            <a:pPr marL="0" indent="0">
              <a:buNone/>
            </a:pPr>
            <a:r>
              <a:rPr lang="en-US" sz="2353" dirty="0">
                <a:solidFill>
                  <a:schemeClr val="tx1"/>
                </a:solidFill>
                <a:latin typeface="+mn-lt"/>
              </a:rPr>
              <a:t>    </a:t>
            </a:r>
            <a:r>
              <a:rPr lang="en-US" sz="2353" dirty="0">
                <a:solidFill>
                  <a:schemeClr val="tx1"/>
                </a:solidFill>
                <a:latin typeface="+mn-lt"/>
                <a:hlinkClick r:id="rId4"/>
              </a:rPr>
              <a:t>code.visualstudio.com</a:t>
            </a:r>
            <a:r>
              <a:rPr lang="en-US" sz="2353" dirty="0">
                <a:solidFill>
                  <a:schemeClr val="tx1"/>
                </a:solidFill>
                <a:latin typeface="+mn-lt"/>
              </a:rPr>
              <a:t> </a:t>
            </a:r>
          </a:p>
          <a:p>
            <a:pPr marL="0" indent="0">
              <a:buNone/>
            </a:pPr>
            <a:endParaRPr lang="en-US" dirty="0"/>
          </a:p>
        </p:txBody>
      </p:sp>
    </p:spTree>
    <p:extLst>
      <p:ext uri="{BB962C8B-B14F-4D97-AF65-F5344CB8AC3E}">
        <p14:creationId xmlns:p14="http://schemas.microsoft.com/office/powerpoint/2010/main" val="3839263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design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31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046236"/>
          </a:xfrm>
        </p:spPr>
        <p:txBody>
          <a:bodyPr/>
          <a:lstStyle/>
          <a:p>
            <a:pPr marL="99599" indent="0">
              <a:buNone/>
            </a:pPr>
            <a:r>
              <a:rPr lang="en-US" dirty="0">
                <a:hlinkClick r:id="rId2"/>
              </a:rPr>
              <a:t>Aka.ms/</a:t>
            </a:r>
            <a:r>
              <a:rPr lang="en-US" dirty="0" err="1">
                <a:hlinkClick r:id="rId2"/>
              </a:rPr>
              <a:t>CogServDemo</a:t>
            </a:r>
            <a:endParaRPr lang="en-US" dirty="0"/>
          </a:p>
          <a:p>
            <a:pPr marL="99599" indent="0">
              <a:buNone/>
            </a:pPr>
            <a:r>
              <a:rPr lang="en-US" dirty="0"/>
              <a:t>‘</a:t>
            </a:r>
            <a:r>
              <a:rPr lang="en-US" dirty="0" err="1"/>
              <a:t>dotnet</a:t>
            </a:r>
            <a:r>
              <a:rPr lang="en-US" dirty="0"/>
              <a:t> restore’</a:t>
            </a:r>
          </a:p>
          <a:p>
            <a:pPr marL="99599" indent="0">
              <a:buNone/>
            </a:pPr>
            <a:r>
              <a:rPr lang="en-US" dirty="0"/>
              <a:t>‘</a:t>
            </a:r>
            <a:r>
              <a:rPr lang="en-US" dirty="0" err="1"/>
              <a:t>dotnet</a:t>
            </a:r>
            <a:r>
              <a:rPr lang="en-US" dirty="0"/>
              <a:t> run’</a:t>
            </a:r>
          </a:p>
          <a:p>
            <a:pPr marL="99599" indent="0">
              <a:buNone/>
            </a:pPr>
            <a:r>
              <a:rPr lang="en-US" dirty="0"/>
              <a:t>Navigate to </a:t>
            </a:r>
            <a:r>
              <a:rPr lang="en-US" dirty="0">
                <a:hlinkClick r:id="rId3"/>
              </a:rPr>
              <a:t>http://localhost:5000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t>Download or clone the repo</a:t>
            </a:r>
          </a:p>
        </p:txBody>
      </p:sp>
    </p:spTree>
    <p:extLst>
      <p:ext uri="{BB962C8B-B14F-4D97-AF65-F5344CB8AC3E}">
        <p14:creationId xmlns:p14="http://schemas.microsoft.com/office/powerpoint/2010/main" val="27612477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79029"/>
          </a:xfrm>
        </p:spPr>
        <p:txBody>
          <a:bodyPr/>
          <a:lstStyle/>
          <a:p>
            <a:pPr marL="0" indent="0">
              <a:buNone/>
            </a:pPr>
            <a:r>
              <a:rPr lang="en-US" dirty="0">
                <a:hlinkClick r:id="rId2"/>
              </a:rPr>
              <a:t>Microsoft.com/cognitive</a:t>
            </a:r>
            <a:endParaRPr lang="en-US" dirty="0"/>
          </a:p>
          <a:p>
            <a:pPr marL="0" indent="0">
              <a:buNone/>
            </a:pPr>
            <a:r>
              <a:rPr lang="en-US" dirty="0"/>
              <a:t>“Get Started for Free” and sign in with social </a:t>
            </a:r>
            <a:r>
              <a:rPr lang="en-US" dirty="0" err="1"/>
              <a:t>auth</a:t>
            </a:r>
            <a:endParaRPr lang="en-US" dirty="0"/>
          </a:p>
          <a:p>
            <a:pPr marL="336145" lvl="1" indent="0">
              <a:buNone/>
            </a:pPr>
            <a:r>
              <a:rPr lang="en-US" dirty="0"/>
              <a:t>You must </a:t>
            </a:r>
            <a:r>
              <a:rPr lang="en-US" b="1" dirty="0"/>
              <a:t>verify your account </a:t>
            </a:r>
            <a:r>
              <a:rPr lang="en-US" dirty="0"/>
              <a:t>before subscribing to a trial</a:t>
            </a:r>
          </a:p>
          <a:p>
            <a:pPr marL="0" indent="0">
              <a:buNone/>
            </a:pPr>
            <a:r>
              <a:rPr lang="en-US" dirty="0"/>
              <a:t>Subscribe to new Free Trials</a:t>
            </a:r>
          </a:p>
          <a:p>
            <a:pPr marL="336145" lvl="1" indent="0">
              <a:buNone/>
            </a:pPr>
            <a:r>
              <a:rPr lang="en-US" dirty="0"/>
              <a:t>Check </a:t>
            </a:r>
            <a:r>
              <a:rPr lang="en-US" b="1" dirty="0"/>
              <a:t>Emotion – Preview </a:t>
            </a:r>
            <a:r>
              <a:rPr lang="en-US" dirty="0"/>
              <a:t>and agree to the terms</a:t>
            </a:r>
          </a:p>
          <a:p>
            <a:pPr marL="0" indent="0">
              <a:buNone/>
            </a:pPr>
            <a:r>
              <a:rPr lang="en-US" dirty="0"/>
              <a:t>Copy “Key 1” and save it for later</a:t>
            </a:r>
          </a:p>
          <a:p>
            <a:endParaRPr lang="en-US" dirty="0"/>
          </a:p>
        </p:txBody>
      </p:sp>
      <p:sp>
        <p:nvSpPr>
          <p:cNvPr id="3" name="Title 2"/>
          <p:cNvSpPr>
            <a:spLocks noGrp="1"/>
          </p:cNvSpPr>
          <p:nvPr>
            <p:ph type="title"/>
          </p:nvPr>
        </p:nvSpPr>
        <p:spPr/>
        <p:txBody>
          <a:bodyPr/>
          <a:lstStyle/>
          <a:p>
            <a:r>
              <a:rPr lang="en-US" dirty="0"/>
              <a:t>Get Emotion Recognition API Key</a:t>
            </a:r>
          </a:p>
        </p:txBody>
      </p:sp>
    </p:spTree>
    <p:extLst>
      <p:ext uri="{BB962C8B-B14F-4D97-AF65-F5344CB8AC3E}">
        <p14:creationId xmlns:p14="http://schemas.microsoft.com/office/powerpoint/2010/main" val="3354997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7" name="Group 6"/>
          <p:cNvGrpSpPr/>
          <p:nvPr/>
        </p:nvGrpSpPr>
        <p:grpSpPr>
          <a:xfrm>
            <a:off x="404580" y="3619998"/>
            <a:ext cx="2098974" cy="627407"/>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33141" y="3619998"/>
            <a:ext cx="2195928" cy="627407"/>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33140" y="4333359"/>
            <a:ext cx="2195928" cy="627407"/>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28434" y="2906637"/>
            <a:ext cx="2199076" cy="627404"/>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04580" y="2906636"/>
            <a:ext cx="2099966" cy="627407"/>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04580" y="4333359"/>
            <a:ext cx="2101318" cy="627407"/>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04580" y="5046721"/>
            <a:ext cx="2098975" cy="627407"/>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493" y="2322749"/>
            <a:ext cx="296411" cy="359581"/>
          </a:xfrm>
          <a:prstGeom prst="rect">
            <a:avLst/>
          </a:prstGeom>
        </p:spPr>
      </p:pic>
      <p:sp>
        <p:nvSpPr>
          <p:cNvPr id="45" name="Right Bracket 44"/>
          <p:cNvSpPr/>
          <p:nvPr/>
        </p:nvSpPr>
        <p:spPr>
          <a:xfrm rot="16200000">
            <a:off x="5998423" y="-3779137"/>
            <a:ext cx="201939" cy="11660304"/>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chemeClr val="bg1"/>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20204" y="2169084"/>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45246" y="2166700"/>
            <a:ext cx="2185876" cy="633126"/>
            <a:chOff x="803519" y="1868158"/>
            <a:chExt cx="2230024" cy="645913"/>
          </a:xfrm>
        </p:grpSpPr>
        <p:sp>
          <p:nvSpPr>
            <p:cNvPr id="63" name="Rectangle 62"/>
            <p:cNvSpPr/>
            <p:nvPr/>
          </p:nvSpPr>
          <p:spPr>
            <a:xfrm>
              <a:off x="803519" y="1868158"/>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259663" y="2178379"/>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04580" y="2169084"/>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44467" y="3619998"/>
            <a:ext cx="2171620" cy="627407"/>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30620" y="4333359"/>
            <a:ext cx="2171625" cy="627407"/>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4951398" y="2906637"/>
            <a:ext cx="2172490" cy="627404"/>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271220" y="3619998"/>
            <a:ext cx="2171546" cy="627407"/>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263350" y="4333359"/>
            <a:ext cx="2179416" cy="627407"/>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47775" y="2906637"/>
            <a:ext cx="2182436" cy="627404"/>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1682" y="3610703"/>
            <a:ext cx="2175914" cy="627407"/>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2515" y="4324064"/>
            <a:ext cx="2170535" cy="627407"/>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1682" y="2897342"/>
            <a:ext cx="2178939" cy="627404"/>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30620" y="5758408"/>
            <a:ext cx="2171624" cy="627407"/>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29110" y="5046721"/>
            <a:ext cx="2174643" cy="627404"/>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268984" y="5046721"/>
            <a:ext cx="2161228" cy="624525"/>
          </a:xfrm>
          <a:prstGeom prst="rect">
            <a:avLst/>
          </a:prstGeom>
          <a:solidFill>
            <a:schemeClr val="bg1">
              <a:lumMod val="85000"/>
            </a:schemeClr>
          </a:solid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  </a:t>
            </a:r>
            <a:r>
              <a:rPr lang="en-US" sz="1765" kern="0" dirty="0" err="1">
                <a:gradFill>
                  <a:gsLst>
                    <a:gs pos="0">
                      <a:srgbClr val="404040"/>
                    </a:gs>
                    <a:gs pos="100000">
                      <a:srgbClr val="404040"/>
                    </a:gs>
                  </a:gsLst>
                  <a:lin ang="5400000" scaled="0"/>
                </a:gradFill>
                <a:latin typeface="Segoe UI Light"/>
              </a:rPr>
              <a:t>QnA</a:t>
            </a:r>
            <a:r>
              <a:rPr lang="en-US" sz="1765" kern="0" dirty="0">
                <a:gradFill>
                  <a:gsLst>
                    <a:gs pos="0">
                      <a:srgbClr val="404040"/>
                    </a:gs>
                    <a:gs pos="100000">
                      <a:srgbClr val="404040"/>
                    </a:gs>
                  </a:gsLst>
                  <a:lin ang="5400000" scaled="0"/>
                </a:gradFill>
                <a:latin typeface="Segoe UI Light"/>
              </a:rPr>
              <a:t> Maker</a:t>
            </a:r>
          </a:p>
        </p:txBody>
      </p:sp>
      <p:grpSp>
        <p:nvGrpSpPr>
          <p:cNvPr id="135" name="Group 134"/>
          <p:cNvGrpSpPr/>
          <p:nvPr/>
        </p:nvGrpSpPr>
        <p:grpSpPr>
          <a:xfrm>
            <a:off x="9637640" y="5749113"/>
            <a:ext cx="2167511" cy="627407"/>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28354" y="5037426"/>
            <a:ext cx="2170535" cy="627404"/>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News Search</a:t>
              </a:r>
            </a:p>
          </p:txBody>
        </p:sp>
      </p:grpSp>
      <p:grpSp>
        <p:nvGrpSpPr>
          <p:cNvPr id="104" name="Group 103"/>
          <p:cNvGrpSpPr/>
          <p:nvPr/>
        </p:nvGrpSpPr>
        <p:grpSpPr>
          <a:xfrm>
            <a:off x="2637364" y="5046721"/>
            <a:ext cx="2185419" cy="617168"/>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488908" y="2394852"/>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1" name="Freeform 18"/>
          <p:cNvSpPr>
            <a:spLocks noChangeAspect="1"/>
          </p:cNvSpPr>
          <p:nvPr/>
        </p:nvSpPr>
        <p:spPr bwMode="auto">
          <a:xfrm>
            <a:off x="2734110" y="2357217"/>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4" name="Freeform 9"/>
          <p:cNvSpPr>
            <a:spLocks noChangeAspect="1"/>
          </p:cNvSpPr>
          <p:nvPr/>
        </p:nvSpPr>
        <p:spPr bwMode="auto">
          <a:xfrm>
            <a:off x="5074515" y="2367692"/>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6" name="Freeform 5"/>
          <p:cNvSpPr>
            <a:spLocks/>
          </p:cNvSpPr>
          <p:nvPr/>
        </p:nvSpPr>
        <p:spPr bwMode="auto">
          <a:xfrm>
            <a:off x="7325752" y="2351740"/>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19" name="Group 118"/>
          <p:cNvGrpSpPr/>
          <p:nvPr/>
        </p:nvGrpSpPr>
        <p:grpSpPr>
          <a:xfrm>
            <a:off x="9706347" y="2341705"/>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pic>
        <p:nvPicPr>
          <p:cNvPr id="2" name="Picture 1"/>
          <p:cNvPicPr>
            <a:picLocks noChangeAspect="1"/>
          </p:cNvPicPr>
          <p:nvPr/>
        </p:nvPicPr>
        <p:blipFill>
          <a:blip r:embed="rId4"/>
          <a:stretch>
            <a:fillRect/>
          </a:stretch>
        </p:blipFill>
        <p:spPr>
          <a:xfrm>
            <a:off x="7265943" y="5763969"/>
            <a:ext cx="2164268" cy="621846"/>
          </a:xfrm>
          <a:prstGeom prst="rect">
            <a:avLst/>
          </a:prstGeom>
        </p:spPr>
      </p:pic>
    </p:spTree>
    <p:extLst>
      <p:ext uri="{BB962C8B-B14F-4D97-AF65-F5344CB8AC3E}">
        <p14:creationId xmlns:p14="http://schemas.microsoft.com/office/powerpoint/2010/main" val="55375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01" grpId="0" animBg="1"/>
      <p:bldP spid="111" grpId="0" animBg="1"/>
      <p:bldP spid="114" grpId="0" animBg="1"/>
      <p:bldP spid="1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47105"/>
          </a:xfrm>
        </p:spPr>
        <p:txBody>
          <a:bodyPr/>
          <a:lstStyle/>
          <a:p>
            <a:pPr marL="0" indent="0">
              <a:buNone/>
            </a:pPr>
            <a:r>
              <a:rPr lang="en-US" sz="3200" dirty="0"/>
              <a:t>Copy the content of </a:t>
            </a:r>
            <a:r>
              <a:rPr lang="en-US" sz="3200" b="1" dirty="0" err="1"/>
              <a:t>CodeSnippets</a:t>
            </a:r>
            <a:r>
              <a:rPr lang="en-US" sz="3200" b="1" dirty="0"/>
              <a:t>/MakeRequest.txt</a:t>
            </a:r>
            <a:r>
              <a:rPr lang="en-US" sz="3200" dirty="0"/>
              <a:t> to the </a:t>
            </a:r>
            <a:r>
              <a:rPr lang="en-US" sz="3200" b="1" dirty="0"/>
              <a:t>Controllers/</a:t>
            </a:r>
            <a:r>
              <a:rPr lang="en-US" sz="3200" b="1" dirty="0" err="1"/>
              <a:t>HomeController.cs</a:t>
            </a:r>
            <a:r>
              <a:rPr lang="en-US" sz="3200" dirty="0"/>
              <a:t> file</a:t>
            </a:r>
          </a:p>
          <a:p>
            <a:pPr marL="336145" lvl="1" indent="0">
              <a:buNone/>
            </a:pPr>
            <a:r>
              <a:rPr lang="en-US" dirty="0"/>
              <a:t>Technically this function can go anywhere in the file, but I recommend you put it in the “Helper Functions” section marked by the comments on line 58.</a:t>
            </a:r>
          </a:p>
          <a:p>
            <a:pPr marL="99599" indent="0">
              <a:buNone/>
            </a:pPr>
            <a:r>
              <a:rPr lang="en-US" sz="3200" dirty="0"/>
              <a:t>Enter your </a:t>
            </a:r>
            <a:r>
              <a:rPr lang="en-US" sz="3200" b="1" dirty="0"/>
              <a:t>subscription key </a:t>
            </a:r>
            <a:r>
              <a:rPr lang="en-US" sz="3200" dirty="0"/>
              <a:t>in place of </a:t>
            </a:r>
          </a:p>
          <a:p>
            <a:pPr marL="99599" indent="0">
              <a:buNone/>
            </a:pPr>
            <a:r>
              <a:rPr lang="en-US" sz="3200" dirty="0"/>
              <a:t>Uncomment the </a:t>
            </a:r>
            <a:r>
              <a:rPr lang="en-US" sz="3200" b="1" dirty="0"/>
              <a:t>call to </a:t>
            </a:r>
            <a:r>
              <a:rPr lang="en-US" sz="3200" b="1" dirty="0" err="1"/>
              <a:t>MakeRequest</a:t>
            </a:r>
            <a:r>
              <a:rPr lang="en-US" sz="3200" b="1" dirty="0"/>
              <a:t>() </a:t>
            </a:r>
            <a:r>
              <a:rPr lang="en-US" sz="3200" dirty="0"/>
              <a:t>on line 29</a:t>
            </a:r>
          </a:p>
          <a:p>
            <a:pPr marL="99599" indent="0">
              <a:buNone/>
            </a:pPr>
            <a:r>
              <a:rPr lang="en-US" sz="800" dirty="0"/>
              <a:t> </a:t>
            </a:r>
            <a:r>
              <a:rPr lang="en-US" sz="1200" dirty="0"/>
              <a:t> </a:t>
            </a:r>
            <a:r>
              <a:rPr lang="en-US" sz="2400" dirty="0"/>
              <a:t> </a:t>
            </a:r>
            <a:endParaRPr lang="en-US" sz="800" dirty="0"/>
          </a:p>
          <a:p>
            <a:pPr marL="99599" indent="0">
              <a:buNone/>
            </a:pPr>
            <a:r>
              <a:rPr lang="en-US" sz="3200" dirty="0"/>
              <a:t>Verification</a:t>
            </a:r>
          </a:p>
          <a:p>
            <a:pPr marL="336145" lvl="1" indent="0">
              <a:buNone/>
            </a:pPr>
            <a:r>
              <a:rPr lang="en-US" dirty="0"/>
              <a:t>Set a breakpoint on the function call and run the project</a:t>
            </a:r>
          </a:p>
          <a:p>
            <a:pPr marL="336145" lvl="1" indent="0">
              <a:buNone/>
            </a:pPr>
            <a:r>
              <a:rPr lang="en-US" dirty="0"/>
              <a:t>If you look at the value of the ‘results’ variable we just uncommented, you should now see the JSON returned by Cognitive Services as a string!</a:t>
            </a:r>
          </a:p>
          <a:p>
            <a:pPr marL="336145" lvl="1" indent="0">
              <a:buNone/>
            </a:pPr>
            <a:r>
              <a:rPr lang="en-US" dirty="0"/>
              <a:t>Our site hasn’t changed yet, it will simply reload the home page again like before</a:t>
            </a:r>
          </a:p>
        </p:txBody>
      </p:sp>
      <p:sp>
        <p:nvSpPr>
          <p:cNvPr id="3" name="Title 2"/>
          <p:cNvSpPr>
            <a:spLocks noGrp="1"/>
          </p:cNvSpPr>
          <p:nvPr>
            <p:ph type="title"/>
          </p:nvPr>
        </p:nvSpPr>
        <p:spPr/>
        <p:txBody>
          <a:bodyPr/>
          <a:lstStyle/>
          <a:p>
            <a:r>
              <a:rPr lang="en-US" dirty="0"/>
              <a:t>Make the API Call</a:t>
            </a:r>
          </a:p>
        </p:txBody>
      </p:sp>
      <p:pic>
        <p:nvPicPr>
          <p:cNvPr id="4" name="Picture 3"/>
          <p:cNvPicPr>
            <a:picLocks noChangeAspect="1"/>
          </p:cNvPicPr>
          <p:nvPr/>
        </p:nvPicPr>
        <p:blipFill>
          <a:blip r:embed="rId2"/>
          <a:stretch>
            <a:fillRect/>
          </a:stretch>
        </p:blipFill>
        <p:spPr>
          <a:xfrm>
            <a:off x="7236821" y="2994869"/>
            <a:ext cx="3123961" cy="332589"/>
          </a:xfrm>
          <a:prstGeom prst="rect">
            <a:avLst/>
          </a:prstGeom>
        </p:spPr>
      </p:pic>
    </p:spTree>
    <p:extLst>
      <p:ext uri="{BB962C8B-B14F-4D97-AF65-F5344CB8AC3E}">
        <p14:creationId xmlns:p14="http://schemas.microsoft.com/office/powerpoint/2010/main" val="13322004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536837"/>
          </a:xfrm>
        </p:spPr>
        <p:txBody>
          <a:bodyPr/>
          <a:lstStyle/>
          <a:p>
            <a:pPr marL="0" indent="0">
              <a:buNone/>
            </a:pPr>
            <a:r>
              <a:rPr lang="en-US" sz="3200" dirty="0"/>
              <a:t>Copy the content of </a:t>
            </a:r>
            <a:r>
              <a:rPr lang="en-US" sz="3200" b="1" dirty="0" err="1"/>
              <a:t>CodeSnippets</a:t>
            </a:r>
            <a:r>
              <a:rPr lang="en-US" sz="3200" b="1" dirty="0"/>
              <a:t>/TopEmotion.txt</a:t>
            </a:r>
            <a:r>
              <a:rPr lang="en-US" sz="3200" dirty="0"/>
              <a:t> to the </a:t>
            </a:r>
            <a:r>
              <a:rPr lang="en-US" sz="3200" b="1" dirty="0"/>
              <a:t>Models/</a:t>
            </a:r>
            <a:r>
              <a:rPr lang="en-US" sz="3200" b="1" dirty="0" err="1"/>
              <a:t>EmotionSet.cs</a:t>
            </a:r>
            <a:r>
              <a:rPr lang="en-US" sz="3200" dirty="0"/>
              <a:t> file, inside of the </a:t>
            </a:r>
            <a:r>
              <a:rPr lang="en-US" sz="3200" b="1" dirty="0"/>
              <a:t>Scores class </a:t>
            </a:r>
          </a:p>
          <a:p>
            <a:pPr marL="236546" lvl="1" indent="0">
              <a:buNone/>
            </a:pPr>
            <a:r>
              <a:rPr lang="en-US" dirty="0"/>
              <a:t>This new function replaces the empty Max() function already in the Scores class</a:t>
            </a:r>
            <a:endParaRPr lang="en-US" sz="3200" dirty="0"/>
          </a:p>
          <a:p>
            <a:pPr marL="0" indent="0">
              <a:buNone/>
            </a:pPr>
            <a:r>
              <a:rPr lang="en-US" sz="3200" dirty="0"/>
              <a:t>Copy the content of </a:t>
            </a:r>
            <a:r>
              <a:rPr lang="en-US" sz="3200" b="1" dirty="0" err="1"/>
              <a:t>CodeSnippets</a:t>
            </a:r>
            <a:r>
              <a:rPr lang="en-US" sz="3200" b="1" dirty="0"/>
              <a:t>/ParseResults.txt</a:t>
            </a:r>
            <a:r>
              <a:rPr lang="en-US" sz="3200" dirty="0"/>
              <a:t> to the </a:t>
            </a:r>
            <a:r>
              <a:rPr lang="en-US" sz="3200" b="1" dirty="0"/>
              <a:t>Controllers/</a:t>
            </a:r>
            <a:r>
              <a:rPr lang="en-US" sz="3200" b="1" dirty="0" err="1"/>
              <a:t>HomeController.cs</a:t>
            </a:r>
            <a:r>
              <a:rPr lang="en-US" sz="3200" dirty="0"/>
              <a:t> file</a:t>
            </a:r>
          </a:p>
          <a:p>
            <a:pPr marL="236546" lvl="1" indent="0">
              <a:buNone/>
            </a:pPr>
            <a:r>
              <a:rPr lang="en-US" dirty="0"/>
              <a:t>I recommend you put it in the “Helper Functions” section below </a:t>
            </a:r>
            <a:r>
              <a:rPr lang="en-US" dirty="0" err="1"/>
              <a:t>MakeRequest</a:t>
            </a:r>
            <a:r>
              <a:rPr lang="en-US" dirty="0"/>
              <a:t>()</a:t>
            </a:r>
          </a:p>
          <a:p>
            <a:pPr marL="0" indent="0">
              <a:buNone/>
            </a:pPr>
            <a:r>
              <a:rPr lang="en-US" sz="3200" dirty="0"/>
              <a:t>Uncomment the </a:t>
            </a:r>
            <a:r>
              <a:rPr lang="en-US" sz="3200" b="1" dirty="0"/>
              <a:t>call to </a:t>
            </a:r>
            <a:r>
              <a:rPr lang="en-US" sz="3200" b="1" dirty="0" err="1"/>
              <a:t>ParseResults</a:t>
            </a:r>
            <a:r>
              <a:rPr lang="en-US" sz="3200" b="1" dirty="0"/>
              <a:t>() </a:t>
            </a:r>
            <a:r>
              <a:rPr lang="en-US" sz="3200" dirty="0"/>
              <a:t>on line 32</a:t>
            </a:r>
          </a:p>
          <a:p>
            <a:pPr marL="0" indent="0">
              <a:buNone/>
            </a:pPr>
            <a:endParaRPr lang="en-US" sz="2400" dirty="0"/>
          </a:p>
          <a:p>
            <a:pPr marL="0" indent="0">
              <a:buNone/>
            </a:pPr>
            <a:r>
              <a:rPr lang="en-US" sz="3200" dirty="0"/>
              <a:t>Verification</a:t>
            </a:r>
          </a:p>
          <a:p>
            <a:pPr marL="236546" lvl="1" indent="0">
              <a:buNone/>
            </a:pPr>
            <a:r>
              <a:rPr lang="en-US" dirty="0"/>
              <a:t>Set a breakpoint on the function call and run the project</a:t>
            </a:r>
          </a:p>
          <a:p>
            <a:pPr marL="236546" lvl="1" indent="0">
              <a:buNone/>
            </a:pPr>
            <a:r>
              <a:rPr lang="en-US" dirty="0"/>
              <a:t>If you look at the value of the ‘</a:t>
            </a:r>
            <a:r>
              <a:rPr lang="en-US" dirty="0" err="1"/>
              <a:t>topEmotion</a:t>
            </a:r>
            <a:r>
              <a:rPr lang="en-US" dirty="0"/>
              <a:t>’ variable, you should see the top emotion </a:t>
            </a:r>
          </a:p>
          <a:p>
            <a:pPr marL="236546" lvl="1" indent="0">
              <a:buNone/>
            </a:pPr>
            <a:r>
              <a:rPr lang="en-US" dirty="0"/>
              <a:t>Site functionality still hasn’t changed yet</a:t>
            </a:r>
          </a:p>
        </p:txBody>
      </p:sp>
      <p:sp>
        <p:nvSpPr>
          <p:cNvPr id="3" name="Title 2"/>
          <p:cNvSpPr>
            <a:spLocks noGrp="1"/>
          </p:cNvSpPr>
          <p:nvPr>
            <p:ph type="title"/>
          </p:nvPr>
        </p:nvSpPr>
        <p:spPr/>
        <p:txBody>
          <a:bodyPr/>
          <a:lstStyle/>
          <a:p>
            <a:r>
              <a:rPr lang="en-US" dirty="0"/>
              <a:t>Parse the Result to find the Top Emotion</a:t>
            </a:r>
          </a:p>
        </p:txBody>
      </p:sp>
    </p:spTree>
    <p:extLst>
      <p:ext uri="{BB962C8B-B14F-4D97-AF65-F5344CB8AC3E}">
        <p14:creationId xmlns:p14="http://schemas.microsoft.com/office/powerpoint/2010/main" val="24825657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7654468"/>
          </a:xfrm>
        </p:spPr>
        <p:txBody>
          <a:bodyPr/>
          <a:lstStyle/>
          <a:p>
            <a:pPr marL="0" indent="0">
              <a:buNone/>
            </a:pPr>
            <a:r>
              <a:rPr lang="en-US" dirty="0"/>
              <a:t>Copy the content of </a:t>
            </a:r>
            <a:r>
              <a:rPr lang="en-US" b="1" dirty="0" err="1"/>
              <a:t>CodeSnippets</a:t>
            </a:r>
            <a:r>
              <a:rPr lang="en-US" b="1" dirty="0"/>
              <a:t>/MakeSuggestion.txt to the Controllers/</a:t>
            </a:r>
            <a:r>
              <a:rPr lang="en-US" b="1" dirty="0" err="1"/>
              <a:t>HomeController.cs</a:t>
            </a:r>
            <a:r>
              <a:rPr lang="en-US" b="1" dirty="0"/>
              <a:t> file</a:t>
            </a:r>
          </a:p>
          <a:p>
            <a:pPr marL="236546" lvl="1" indent="0">
              <a:buNone/>
            </a:pPr>
            <a:r>
              <a:rPr lang="en-US" dirty="0"/>
              <a:t>I recommend you put it in the “Helper Functions” section below </a:t>
            </a:r>
            <a:r>
              <a:rPr lang="en-US" dirty="0" err="1"/>
              <a:t>MakeRequest</a:t>
            </a:r>
            <a:r>
              <a:rPr lang="en-US" dirty="0"/>
              <a:t>()</a:t>
            </a:r>
          </a:p>
          <a:p>
            <a:pPr marL="0" indent="0">
              <a:buNone/>
            </a:pPr>
            <a:r>
              <a:rPr lang="en-US" dirty="0"/>
              <a:t>Uncomment the call to </a:t>
            </a:r>
            <a:r>
              <a:rPr lang="en-US" dirty="0" err="1"/>
              <a:t>MakeSuggestion</a:t>
            </a:r>
            <a:r>
              <a:rPr lang="en-US" dirty="0"/>
              <a:t>() on line 35</a:t>
            </a:r>
          </a:p>
          <a:p>
            <a:pPr marL="0" indent="0">
              <a:buNone/>
            </a:pPr>
            <a:r>
              <a:rPr lang="en-US" dirty="0"/>
              <a:t>Delete the temporary ‘return View()’ on line 41 and uncomment ‘return </a:t>
            </a:r>
            <a:r>
              <a:rPr lang="en-US" dirty="0" err="1"/>
              <a:t>RedirectToAction</a:t>
            </a:r>
            <a:r>
              <a:rPr lang="en-US" dirty="0"/>
              <a:t>()’ on line 38</a:t>
            </a:r>
          </a:p>
          <a:p>
            <a:pPr marL="236546" lvl="1" indent="0">
              <a:buNone/>
            </a:pPr>
            <a:r>
              <a:rPr lang="en-US" dirty="0"/>
              <a:t>This is how we will display the results on our site</a:t>
            </a:r>
          </a:p>
          <a:p>
            <a:pPr marL="236546" lvl="1" indent="0">
              <a:buNone/>
            </a:pPr>
            <a:endParaRPr lang="en-US" dirty="0"/>
          </a:p>
          <a:p>
            <a:pPr marL="0" indent="0">
              <a:buNone/>
            </a:pPr>
            <a:r>
              <a:rPr lang="en-US" dirty="0"/>
              <a:t>Verification</a:t>
            </a:r>
          </a:p>
          <a:p>
            <a:pPr marL="236546" lvl="1" indent="0">
              <a:buNone/>
            </a:pPr>
            <a:r>
              <a:rPr lang="en-US" dirty="0"/>
              <a:t>Now when we enter a link to a photo and press submit, the site should redirect to a results page, displaying an image based on the top emotion found in the photo!</a:t>
            </a:r>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Make the Suggestion and Display Results</a:t>
            </a:r>
          </a:p>
        </p:txBody>
      </p:sp>
    </p:spTree>
    <p:extLst>
      <p:ext uri="{BB962C8B-B14F-4D97-AF65-F5344CB8AC3E}">
        <p14:creationId xmlns:p14="http://schemas.microsoft.com/office/powerpoint/2010/main" val="16937210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639364"/>
          </a:xfrm>
        </p:spPr>
        <p:txBody>
          <a:bodyPr/>
          <a:lstStyle/>
          <a:p>
            <a:pPr marL="0" indent="0">
              <a:buNone/>
            </a:pPr>
            <a:r>
              <a:rPr lang="en-US" dirty="0"/>
              <a:t>Change the theme by editing the images and descriptions for each emotion in </a:t>
            </a:r>
            <a:r>
              <a:rPr lang="en-US" dirty="0" err="1"/>
              <a:t>MakeSuggestion</a:t>
            </a:r>
            <a:r>
              <a:rPr lang="en-US" dirty="0"/>
              <a:t>() </a:t>
            </a:r>
          </a:p>
          <a:p>
            <a:pPr marL="236546" lvl="1" indent="0">
              <a:buNone/>
            </a:pPr>
            <a:r>
              <a:rPr lang="en-US" dirty="0"/>
              <a:t>In .NET Core, all static files are stored in the </a:t>
            </a:r>
            <a:r>
              <a:rPr lang="en-US" dirty="0" err="1"/>
              <a:t>wwwroot</a:t>
            </a:r>
            <a:r>
              <a:rPr lang="en-US" dirty="0"/>
              <a:t>/images folder so be sure to put your images here in order for them to be displayed</a:t>
            </a:r>
          </a:p>
          <a:p>
            <a:pPr marL="0" indent="0">
              <a:buNone/>
            </a:pPr>
            <a:r>
              <a:rPr lang="en-US" dirty="0"/>
              <a:t>Change the way you use the API</a:t>
            </a:r>
          </a:p>
          <a:p>
            <a:pPr marL="236546" lvl="1" indent="0">
              <a:buNone/>
            </a:pPr>
            <a:r>
              <a:rPr lang="en-US" dirty="0"/>
              <a:t>We have it set up to take the top emotion and do something based on that result, maybe you want to customize based on the combination of the top two emotions or maybe you only care about the score for one particular emotion and want to customize your site based on that.</a:t>
            </a:r>
          </a:p>
          <a:p>
            <a:pPr marL="236546" lvl="1" indent="0">
              <a:buNone/>
            </a:pPr>
            <a:r>
              <a:rPr lang="en-US" dirty="0"/>
              <a:t>Get creative!</a:t>
            </a:r>
          </a:p>
          <a:p>
            <a:pPr marL="0" indent="0">
              <a:buNone/>
            </a:pPr>
            <a:r>
              <a:rPr lang="en-US" dirty="0"/>
              <a:t>Add additional API calls, mix and match the Cognitive Services to make even more compelling applications</a:t>
            </a:r>
          </a:p>
        </p:txBody>
      </p:sp>
      <p:sp>
        <p:nvSpPr>
          <p:cNvPr id="3" name="Title 2"/>
          <p:cNvSpPr>
            <a:spLocks noGrp="1"/>
          </p:cNvSpPr>
          <p:nvPr>
            <p:ph type="title"/>
          </p:nvPr>
        </p:nvSpPr>
        <p:spPr/>
        <p:txBody>
          <a:bodyPr/>
          <a:lstStyle/>
          <a:p>
            <a:r>
              <a:rPr lang="en-US" dirty="0"/>
              <a:t>Customize your Site</a:t>
            </a:r>
          </a:p>
        </p:txBody>
      </p:sp>
    </p:spTree>
    <p:extLst>
      <p:ext uri="{BB962C8B-B14F-4D97-AF65-F5344CB8AC3E}">
        <p14:creationId xmlns:p14="http://schemas.microsoft.com/office/powerpoint/2010/main" val="38879830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t>Add Cognitive Services APIs to Your Own Apps</a:t>
            </a:r>
            <a:br>
              <a:rPr lang="en-US" dirty="0"/>
            </a:br>
            <a:endParaRPr lang="en-US" dirty="0"/>
          </a:p>
        </p:txBody>
      </p:sp>
      <p:pic>
        <p:nvPicPr>
          <p:cNvPr id="4" name="Picture 3"/>
          <p:cNvPicPr>
            <a:picLocks noChangeAspect="1"/>
          </p:cNvPicPr>
          <p:nvPr/>
        </p:nvPicPr>
        <p:blipFill>
          <a:blip r:embed="rId2"/>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39235971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1" y="0"/>
            <a:ext cx="12264705" cy="4101318"/>
          </a:xfrm>
          <a:prstGeom prst="rect">
            <a:avLst/>
          </a:prstGeom>
        </p:spPr>
      </p:pic>
      <p:sp>
        <p:nvSpPr>
          <p:cNvPr id="4" name="TextBox 3"/>
          <p:cNvSpPr txBox="1"/>
          <p:nvPr/>
        </p:nvSpPr>
        <p:spPr>
          <a:xfrm>
            <a:off x="-1" y="4228051"/>
            <a:ext cx="9638951" cy="2022092"/>
          </a:xfrm>
          <a:prstGeom prst="rect">
            <a:avLst/>
          </a:prstGeom>
          <a:noFill/>
        </p:spPr>
        <p:txBody>
          <a:bodyPr wrap="square" lIns="182880" tIns="146304" rIns="182880" bIns="146304" rtlCol="0">
            <a:spAutoFit/>
          </a:bodyPr>
          <a:lstStyle/>
          <a:p>
            <a:pPr>
              <a:lnSpc>
                <a:spcPct val="90000"/>
              </a:lnSpc>
              <a:spcAft>
                <a:spcPts val="600"/>
              </a:spcAft>
            </a:pPr>
            <a:r>
              <a:rPr lang="en-US" sz="3600" dirty="0"/>
              <a:t>Azure Functions, Cognitive Services, and </a:t>
            </a:r>
            <a:r>
              <a:rPr lang="en-US" sz="3600" dirty="0" err="1"/>
              <a:t>IoT</a:t>
            </a:r>
            <a:endParaRPr lang="en-US" sz="3600" dirty="0"/>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2800" dirty="0"/>
              <a:t>Tuesday, Feb 28</a:t>
            </a:r>
            <a:r>
              <a:rPr lang="en-US" sz="2800" baseline="30000" dirty="0"/>
              <a:t>th</a:t>
            </a:r>
            <a:r>
              <a:rPr lang="en-US" sz="2800" dirty="0"/>
              <a:t> from 15:30 to 21:00 @ CTRL Collective</a:t>
            </a:r>
          </a:p>
          <a:p>
            <a:pPr>
              <a:lnSpc>
                <a:spcPct val="90000"/>
              </a:lnSpc>
              <a:spcAft>
                <a:spcPts val="600"/>
              </a:spcAft>
            </a:pPr>
            <a:r>
              <a:rPr lang="en-US" sz="2800" dirty="0">
                <a:gradFill>
                  <a:gsLst>
                    <a:gs pos="2917">
                      <a:schemeClr val="tx1"/>
                    </a:gs>
                    <a:gs pos="30000">
                      <a:schemeClr val="tx1"/>
                    </a:gs>
                  </a:gsLst>
                  <a:lin ang="5400000" scaled="0"/>
                </a:gradFill>
              </a:rPr>
              <a:t>RSVP: </a:t>
            </a:r>
            <a:r>
              <a:rPr lang="en-US" sz="2800" dirty="0">
                <a:gradFill>
                  <a:gsLst>
                    <a:gs pos="2917">
                      <a:schemeClr val="tx1"/>
                    </a:gs>
                    <a:gs pos="30000">
                      <a:schemeClr val="tx1"/>
                    </a:gs>
                  </a:gsLst>
                  <a:lin ang="5400000" scaled="0"/>
                </a:gradFill>
                <a:hlinkClick r:id="rId3"/>
              </a:rPr>
              <a:t>aka.ms/</a:t>
            </a:r>
            <a:r>
              <a:rPr lang="en-US" sz="2800" dirty="0" err="1">
                <a:gradFill>
                  <a:gsLst>
                    <a:gs pos="2917">
                      <a:schemeClr val="tx1"/>
                    </a:gs>
                    <a:gs pos="30000">
                      <a:schemeClr val="tx1"/>
                    </a:gs>
                  </a:gsLst>
                  <a:lin ang="5400000" scaled="0"/>
                </a:gradFill>
                <a:hlinkClick r:id="rId3"/>
              </a:rPr>
              <a:t>MarsMissionLA</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7809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6448" y="4341886"/>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hlinkClick r:id="rId2"/>
              </a:rPr>
              <a:t>Justine.Cocchi@Microsoft.com</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a:t>
            </a:r>
            <a:r>
              <a:rPr lang="en-US" sz="2800" dirty="0" err="1">
                <a:gradFill>
                  <a:gsLst>
                    <a:gs pos="2917">
                      <a:schemeClr val="tx1"/>
                    </a:gs>
                    <a:gs pos="30000">
                      <a:schemeClr val="tx1"/>
                    </a:gs>
                  </a:gsLst>
                  <a:lin ang="5400000" scaled="0"/>
                </a:gradFill>
              </a:rPr>
              <a:t>JustineCocchi</a:t>
            </a:r>
            <a:r>
              <a:rPr lang="en-US" sz="2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916081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Roll your own with REST APIs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Simple to add: just a few lines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of code required</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Make the same API code call on iOS, Android, and Windows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Integrate into the language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and platform of your choice</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Built by experts in their field from Microsoft Research, Bing, and Azure Machine Learning</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Quality documentation, sample code, and community support</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GET A</a:t>
              </a:r>
              <a:br>
                <a:rPr lang="en-US" sz="1400" b="1" kern="0" dirty="0">
                  <a:gradFill>
                    <a:gsLst>
                      <a:gs pos="2917">
                        <a:srgbClr val="FFFFFF"/>
                      </a:gs>
                      <a:gs pos="30000">
                        <a:srgbClr val="FFFFFF"/>
                      </a:gs>
                    </a:gsLst>
                    <a:lin ang="5400000" scaled="0"/>
                  </a:gradFill>
                  <a:latin typeface="Segoe UI"/>
                  <a:cs typeface="Segoe UI Semibold" panose="020B0702040204020203" pitchFamily="34" charset="0"/>
                </a:rPr>
              </a:b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BUILD</a:t>
              </a:r>
            </a:p>
          </p:txBody>
        </p:sp>
      </p:grpSp>
      <p:sp>
        <p:nvSpPr>
          <p:cNvPr id="3" name="Rectangle 2"/>
          <p:cNvSpPr/>
          <p:nvPr/>
        </p:nvSpPr>
        <p:spPr bwMode="auto">
          <a:xfrm>
            <a:off x="327170" y="5689096"/>
            <a:ext cx="11475107"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1"/>
          <p:cNvSpPr>
            <a:spLocks noGrp="1"/>
          </p:cNvSpPr>
          <p:nvPr>
            <p:ph type="title"/>
          </p:nvPr>
        </p:nvSpPr>
        <p:spPr>
          <a:xfrm>
            <a:off x="269241" y="289958"/>
            <a:ext cx="11655840" cy="1794405"/>
          </a:xfrm>
        </p:spPr>
        <p:txBody>
          <a:bodyPr/>
          <a:lstStyle/>
          <a:p>
            <a:r>
              <a:rPr lang="en-US" sz="4800" dirty="0">
                <a:gradFill>
                  <a:gsLst>
                    <a:gs pos="1250">
                      <a:schemeClr val="bg1"/>
                    </a:gs>
                    <a:gs pos="100000">
                      <a:schemeClr val="bg1"/>
                    </a:gs>
                  </a:gsLst>
                  <a:lin ang="5400000" scaled="0"/>
                </a:gradFill>
              </a:rPr>
              <a:t>Why Microsoft </a:t>
            </a:r>
            <a:br>
              <a:rPr lang="en-US" sz="4800" dirty="0">
                <a:gradFill>
                  <a:gsLst>
                    <a:gs pos="1250">
                      <a:schemeClr val="bg1"/>
                    </a:gs>
                    <a:gs pos="100000">
                      <a:schemeClr val="bg1"/>
                    </a:gs>
                  </a:gsLst>
                  <a:lin ang="5400000" scaled="0"/>
                </a:gradFill>
              </a:rPr>
            </a:br>
            <a:r>
              <a:rPr lang="en-US" sz="4800"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406672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2mC-NUAmMk"/>
          <p:cNvPicPr>
            <a:picLocks noRot="1" noChangeAspect="1"/>
          </p:cNvPicPr>
          <p:nvPr>
            <a:videoFile r:link="rId1"/>
          </p:nvPr>
        </p:nvPicPr>
        <p:blipFill>
          <a:blip r:embed="rId3"/>
          <a:stretch>
            <a:fillRect/>
          </a:stretch>
        </p:blipFill>
        <p:spPr>
          <a:xfrm>
            <a:off x="0" y="0"/>
            <a:ext cx="12192000" cy="6858926"/>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1717" t="28285" r="6906" b="2993"/>
          <a:stretch/>
        </p:blipFill>
        <p:spPr>
          <a:xfrm>
            <a:off x="1" y="487"/>
            <a:ext cx="12191999" cy="6857027"/>
          </a:xfrm>
          <a:prstGeom prst="rect">
            <a:avLst/>
          </a:prstGeom>
        </p:spPr>
      </p:pic>
      <p:sp>
        <p:nvSpPr>
          <p:cNvPr id="4" name="Flowchart: Process 4"/>
          <p:cNvSpPr/>
          <p:nvPr/>
        </p:nvSpPr>
        <p:spPr bwMode="auto">
          <a:xfrm>
            <a:off x="0" y="3877213"/>
            <a:ext cx="12192000" cy="2980301"/>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4294967295"/>
          </p:nvPr>
        </p:nvSpPr>
        <p:spPr>
          <a:xfrm>
            <a:off x="269239" y="4948632"/>
            <a:ext cx="11653523" cy="1647426"/>
          </a:xfrm>
        </p:spPr>
        <p:txBody>
          <a:bodyPr/>
          <a:lstStyle/>
          <a:p>
            <a:pPr marL="0" indent="0">
              <a:buNone/>
            </a:pPr>
            <a:r>
              <a:rPr lang="en-US" sz="3529" dirty="0">
                <a:gradFill>
                  <a:gsLst>
                    <a:gs pos="2000">
                      <a:schemeClr val="bg1"/>
                    </a:gs>
                    <a:gs pos="100000">
                      <a:schemeClr val="bg1"/>
                    </a:gs>
                  </a:gsLst>
                  <a:lin ang="5400000" scaled="0"/>
                </a:gradFill>
              </a:rPr>
              <a:t>Cognitive Services models are trained using the same deep learning and machine learning techniques that power many products across Microsoft</a:t>
            </a:r>
          </a:p>
        </p:txBody>
      </p:sp>
      <p:sp>
        <p:nvSpPr>
          <p:cNvPr id="3" name="Title 2"/>
          <p:cNvSpPr>
            <a:spLocks noGrp="1"/>
          </p:cNvSpPr>
          <p:nvPr>
            <p:ph type="title" idx="4294967295"/>
          </p:nvPr>
        </p:nvSpPr>
        <p:spPr>
          <a:xfrm>
            <a:off x="269240" y="4074308"/>
            <a:ext cx="11655078" cy="899537"/>
          </a:xfrm>
        </p:spPr>
        <p:txBody>
          <a:bodyPr/>
          <a:lstStyle/>
          <a:p>
            <a:r>
              <a:rPr lang="en-US" dirty="0">
                <a:gradFill>
                  <a:gsLst>
                    <a:gs pos="1250">
                      <a:schemeClr val="bg1"/>
                    </a:gs>
                    <a:gs pos="100000">
                      <a:schemeClr val="bg1"/>
                    </a:gs>
                  </a:gsLst>
                  <a:lin ang="5400000" scaled="0"/>
                </a:gradFill>
              </a:rPr>
              <a:t>Powerful Models</a:t>
            </a:r>
          </a:p>
        </p:txBody>
      </p:sp>
      <p:grpSp>
        <p:nvGrpSpPr>
          <p:cNvPr id="14" name="Group 13"/>
          <p:cNvGrpSpPr/>
          <p:nvPr/>
        </p:nvGrpSpPr>
        <p:grpSpPr>
          <a:xfrm>
            <a:off x="9251656" y="2960556"/>
            <a:ext cx="1335338" cy="754803"/>
            <a:chOff x="9437171" y="3019425"/>
            <a:chExt cx="1362114" cy="769938"/>
          </a:xfrm>
        </p:grpSpPr>
        <p:grpSp>
          <p:nvGrpSpPr>
            <p:cNvPr id="21" name="Group 7"/>
            <p:cNvGrpSpPr/>
            <p:nvPr/>
          </p:nvGrpSpPr>
          <p:grpSpPr>
            <a:xfrm>
              <a:off x="9437171" y="3019425"/>
              <a:ext cx="1362114" cy="769938"/>
              <a:chOff x="474208" y="1668462"/>
              <a:chExt cx="3249414" cy="1836738"/>
            </a:xfrm>
          </p:grpSpPr>
          <p:grpSp>
            <p:nvGrpSpPr>
              <p:cNvPr id="22" name="Group 21"/>
              <p:cNvGrpSpPr/>
              <p:nvPr/>
            </p:nvGrpSpPr>
            <p:grpSpPr>
              <a:xfrm>
                <a:off x="1265237" y="1668462"/>
                <a:ext cx="2458385" cy="1836738"/>
                <a:chOff x="1928004" y="1668462"/>
                <a:chExt cx="2458385" cy="1836738"/>
              </a:xfrm>
            </p:grpSpPr>
            <p:sp>
              <p:nvSpPr>
                <p:cNvPr id="24" name="Flowchart: Process 23"/>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Parallelogram 24"/>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Parallelogram 22"/>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 name="Freeform 21"/>
            <p:cNvSpPr>
              <a:spLocks noChangeAspect="1" noEditPoints="1"/>
            </p:cNvSpPr>
            <p:nvPr/>
          </p:nvSpPr>
          <p:spPr bwMode="black">
            <a:xfrm>
              <a:off x="9795323" y="3192462"/>
              <a:ext cx="537715" cy="4686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92" tIns="72954" rIns="91192" bIns="72954" numCol="1" spcCol="0" rtlCol="0" fromWordArt="0" anchor="t" anchorCtr="0" forceAA="0" compatLnSpc="1">
              <a:prstTxWarp prst="textNoShape">
                <a:avLst/>
              </a:prstTxWarp>
              <a:noAutofit/>
            </a:bodyPr>
            <a:lstStyle/>
            <a:p>
              <a:pPr algn="ctr" defTabSz="464950" fontAlgn="base">
                <a:lnSpc>
                  <a:spcPct val="90000"/>
                </a:lnSpc>
                <a:spcBef>
                  <a:spcPct val="0"/>
                </a:spcBef>
                <a:spcAft>
                  <a:spcPct val="0"/>
                </a:spcAft>
              </a:pPr>
              <a:endParaRPr lang="en-US" sz="1197"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038254" y="2960556"/>
            <a:ext cx="1335338" cy="754803"/>
            <a:chOff x="8199437" y="3019425"/>
            <a:chExt cx="1362114" cy="769938"/>
          </a:xfrm>
        </p:grpSpPr>
        <p:grpSp>
          <p:nvGrpSpPr>
            <p:cNvPr id="20" name="Group 5"/>
            <p:cNvGrpSpPr/>
            <p:nvPr/>
          </p:nvGrpSpPr>
          <p:grpSpPr>
            <a:xfrm>
              <a:off x="8199437" y="3019425"/>
              <a:ext cx="1362114" cy="769938"/>
              <a:chOff x="474208" y="1668462"/>
              <a:chExt cx="3249414" cy="1836738"/>
            </a:xfrm>
          </p:grpSpPr>
          <p:grpSp>
            <p:nvGrpSpPr>
              <p:cNvPr id="12" name="Group 11"/>
              <p:cNvGrpSpPr/>
              <p:nvPr/>
            </p:nvGrpSpPr>
            <p:grpSpPr>
              <a:xfrm>
                <a:off x="1265237" y="1668462"/>
                <a:ext cx="2458385" cy="1836738"/>
                <a:chOff x="1928004" y="1668462"/>
                <a:chExt cx="2458385" cy="1836738"/>
              </a:xfrm>
            </p:grpSpPr>
            <p:sp>
              <p:nvSpPr>
                <p:cNvPr id="5" name="Flowchart: Process 6"/>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Parallelogram 18"/>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4" name="Freeform 78"/>
            <p:cNvSpPr>
              <a:spLocks noEditPoints="1"/>
            </p:cNvSpPr>
            <p:nvPr/>
          </p:nvSpPr>
          <p:spPr bwMode="black">
            <a:xfrm>
              <a:off x="8589960" y="3152724"/>
              <a:ext cx="533402" cy="5104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algn="ctr" defTabSz="896350"/>
              <a:endParaRPr lang="en-US" sz="1568" kern="0">
                <a:gradFill>
                  <a:gsLst>
                    <a:gs pos="0">
                      <a:srgbClr val="FFFFFF"/>
                    </a:gs>
                    <a:gs pos="100000">
                      <a:srgbClr val="FFFFFF"/>
                    </a:gs>
                  </a:gsLst>
                  <a:lin ang="5400000" scaled="0"/>
                </a:gradFill>
              </a:endParaRPr>
            </a:p>
          </p:txBody>
        </p:sp>
      </p:grpSp>
      <p:grpSp>
        <p:nvGrpSpPr>
          <p:cNvPr id="13" name="Group 12"/>
          <p:cNvGrpSpPr/>
          <p:nvPr/>
        </p:nvGrpSpPr>
        <p:grpSpPr>
          <a:xfrm>
            <a:off x="10468892" y="2960556"/>
            <a:ext cx="1335338" cy="754803"/>
            <a:chOff x="10678815" y="3019425"/>
            <a:chExt cx="1362114" cy="769938"/>
          </a:xfrm>
        </p:grpSpPr>
        <p:grpSp>
          <p:nvGrpSpPr>
            <p:cNvPr id="26" name="Group 8"/>
            <p:cNvGrpSpPr/>
            <p:nvPr/>
          </p:nvGrpSpPr>
          <p:grpSpPr>
            <a:xfrm>
              <a:off x="10678815" y="3019425"/>
              <a:ext cx="1362114" cy="769938"/>
              <a:chOff x="474208" y="1668462"/>
              <a:chExt cx="3249414" cy="1836738"/>
            </a:xfrm>
          </p:grpSpPr>
          <p:grpSp>
            <p:nvGrpSpPr>
              <p:cNvPr id="27" name="Group 26"/>
              <p:cNvGrpSpPr/>
              <p:nvPr/>
            </p:nvGrpSpPr>
            <p:grpSpPr>
              <a:xfrm>
                <a:off x="1265237" y="1668462"/>
                <a:ext cx="2458385" cy="1836738"/>
                <a:chOff x="1928004" y="1668462"/>
                <a:chExt cx="2458385" cy="1836738"/>
              </a:xfrm>
            </p:grpSpPr>
            <p:sp>
              <p:nvSpPr>
                <p:cNvPr id="29" name="Flowchart: Process 28"/>
                <p:cNvSpPr/>
                <p:nvPr/>
              </p:nvSpPr>
              <p:spPr bwMode="auto">
                <a:xfrm>
                  <a:off x="1928004" y="1668462"/>
                  <a:ext cx="1839133" cy="1836179"/>
                </a:xfrm>
                <a:prstGeom prst="flowChartProcess">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Parallelogram 29"/>
                <p:cNvSpPr/>
                <p:nvPr/>
              </p:nvSpPr>
              <p:spPr bwMode="auto">
                <a:xfrm>
                  <a:off x="2484437"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rallelogram 27"/>
              <p:cNvSpPr/>
              <p:nvPr/>
            </p:nvSpPr>
            <p:spPr bwMode="auto">
              <a:xfrm flipH="1" flipV="1">
                <a:off x="474208" y="1668462"/>
                <a:ext cx="1901952" cy="1836738"/>
              </a:xfrm>
              <a:prstGeom prst="parallelogram">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17"/>
            <p:cNvSpPr>
              <a:spLocks noChangeAspect="1" noEditPoints="1"/>
            </p:cNvSpPr>
            <p:nvPr/>
          </p:nvSpPr>
          <p:spPr bwMode="auto">
            <a:xfrm>
              <a:off x="11095037" y="3130548"/>
              <a:ext cx="533399" cy="525341"/>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spTree>
    <p:extLst>
      <p:ext uri="{BB962C8B-B14F-4D97-AF65-F5344CB8AC3E}">
        <p14:creationId xmlns:p14="http://schemas.microsoft.com/office/powerpoint/2010/main" val="350940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70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405158" y="1474380"/>
            <a:ext cx="4516616" cy="5078313"/>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JSON:</a:t>
            </a:r>
          </a:p>
          <a:p>
            <a:pPr defTabSz="89639"/>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"language": "</a:t>
            </a:r>
            <a:r>
              <a:rPr kumimoji="0" lang="en-US" altLang="en-US" sz="1200" b="0" i="0" u="none" strike="noStrike" cap="none" normalizeH="0" baseline="0" dirty="0" err="1">
                <a:ln>
                  <a:noFill/>
                </a:ln>
                <a:solidFill>
                  <a:srgbClr val="333333"/>
                </a:solidFill>
                <a:effectLst/>
              </a:rPr>
              <a:t>en</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textAngle</a:t>
            </a:r>
            <a:r>
              <a:rPr kumimoji="0" lang="en-US" altLang="en-US" sz="1200" b="0" i="0" u="none" strike="noStrike" cap="none" normalizeH="0" baseline="0" dirty="0">
                <a:ln>
                  <a:noFill/>
                </a:ln>
                <a:solidFill>
                  <a:srgbClr val="333333"/>
                </a:solidFill>
                <a:effectLst/>
              </a:rPr>
              <a:t>": -1.8000000000000336,</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"orientation": "Up",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"regions":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"137,68,261,274",</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"lines":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"167,68,183,35", </a:t>
            </a:r>
          </a:p>
          <a:p>
            <a:pPr defTabSz="89639"/>
            <a:r>
              <a:rPr kumimoji="0" lang="en-US" altLang="en-US" sz="1200" b="0" i="0" u="none" strike="noStrike" cap="none" normalizeH="0" baseline="0" dirty="0">
                <a:ln>
                  <a:noFill/>
                </a:ln>
                <a:solidFill>
                  <a:srgbClr val="333333"/>
                </a:solidFill>
                <a:effectLst/>
              </a:rPr>
              <a:t>        "words":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"167,75,41,28",</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"OF"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"223,72,56,25",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"THE"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"294,68,56,29",</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“DAY"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p>
          <a:p>
            <a:pPr defTabSz="89639"/>
            <a:r>
              <a:rPr kumimoji="0" lang="en-US" altLang="en-US" sz="1200" b="0" i="0" u="none" strike="noStrike" cap="none" normalizeH="0" baseline="0" dirty="0">
                <a:ln>
                  <a:noFill/>
                </a:ln>
                <a:solidFill>
                  <a:srgbClr val="333333"/>
                </a:solidFill>
                <a:effectLst/>
              </a:rPr>
              <a:t>  };</a:t>
            </a:r>
          </a:p>
          <a:p>
            <a:pPr defTabSz="89639"/>
            <a:r>
              <a:rPr lang="en-US" sz="1200" kern="0" dirty="0">
                <a:solidFill>
                  <a:srgbClr val="404040"/>
                </a:solidFill>
                <a:cs typeface="Consolas" panose="020B0609020204030204" pitchFamily="49" charset="0"/>
              </a:rPr>
              <a:t>. . .</a:t>
            </a:r>
          </a:p>
        </p:txBody>
      </p:sp>
      <p:sp>
        <p:nvSpPr>
          <p:cNvPr id="13" name="Rectangle 12"/>
          <p:cNvSpPr/>
          <p:nvPr/>
        </p:nvSpPr>
        <p:spPr>
          <a:xfrm>
            <a:off x="8405158" y="247569"/>
            <a:ext cx="4210258" cy="1226811"/>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TEXT:</a:t>
            </a:r>
          </a:p>
          <a:p>
            <a:pPr defTabSz="89639"/>
            <a:r>
              <a:rPr kumimoji="0" lang="en-US" altLang="en-US" sz="1200" b="0" i="0" u="none" strike="noStrike" cap="none" normalizeH="0" baseline="0" dirty="0">
                <a:ln>
                  <a:noFill/>
                </a:ln>
                <a:solidFill>
                  <a:srgbClr val="333333"/>
                </a:solidFill>
                <a:effectLst/>
              </a:rPr>
              <a:t>OF THE DAY </a:t>
            </a:r>
          </a:p>
          <a:p>
            <a:pPr defTabSz="89639"/>
            <a:r>
              <a:rPr kumimoji="0" lang="en-US" altLang="en-US" sz="1200" b="0" i="0" u="none" strike="noStrike" cap="none" normalizeH="0" baseline="0" dirty="0">
                <a:ln>
                  <a:noFill/>
                </a:ln>
                <a:solidFill>
                  <a:srgbClr val="333333"/>
                </a:solidFill>
                <a:effectLst/>
              </a:rPr>
              <a:t>NEW </a:t>
            </a:r>
          </a:p>
          <a:p>
            <a:pPr defTabSz="89639"/>
            <a:r>
              <a:rPr kumimoji="0" lang="en-US" altLang="en-US" sz="1200" b="0" i="0" u="none" strike="noStrike" cap="none" normalizeH="0" baseline="0" dirty="0">
                <a:ln>
                  <a:noFill/>
                </a:ln>
                <a:solidFill>
                  <a:srgbClr val="333333"/>
                </a:solidFill>
                <a:effectLst/>
              </a:rPr>
              <a:t>BACON -INGS  </a:t>
            </a:r>
          </a:p>
          <a:p>
            <a:pPr defTabSz="89639"/>
            <a:r>
              <a:rPr kumimoji="0" lang="en-US" altLang="en-US" sz="1200" b="0" i="0" u="none" strike="noStrike" cap="none" normalizeH="0" baseline="0" dirty="0">
                <a:ln>
                  <a:noFill/>
                </a:ln>
                <a:solidFill>
                  <a:srgbClr val="333333"/>
                </a:solidFill>
                <a:effectLst/>
              </a:rPr>
              <a:t>- COMES WITH BACON</a:t>
            </a:r>
            <a:r>
              <a:rPr kumimoji="0" lang="en-US" altLang="en-US" sz="1200" b="0" i="0" u="none" strike="noStrike" cap="none" normalizeH="0" baseline="0" dirty="0">
                <a:ln>
                  <a:noFill/>
                </a:ln>
                <a:solidFill>
                  <a:schemeClr val="tx1"/>
                </a:solidFill>
                <a:effectLst/>
              </a:rPr>
              <a:t> </a:t>
            </a:r>
          </a:p>
          <a:p>
            <a:pPr defTabSz="89639"/>
            <a:endParaRPr lang="en-US" sz="1372"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391810" y="2131582"/>
            <a:ext cx="6408536" cy="3612655"/>
          </a:xfrm>
          <a:prstGeom prst="rect">
            <a:avLst/>
          </a:prstGeom>
        </p:spPr>
      </p:pic>
    </p:spTree>
    <p:extLst>
      <p:ext uri="{BB962C8B-B14F-4D97-AF65-F5344CB8AC3E}">
        <p14:creationId xmlns:p14="http://schemas.microsoft.com/office/powerpoint/2010/main" val="349849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920" t="1414" r="1776" b="547"/>
          <a:stretch/>
        </p:blipFill>
        <p:spPr>
          <a:xfrm>
            <a:off x="269240" y="1728659"/>
            <a:ext cx="5378549" cy="4651073"/>
          </a:xfrm>
          <a:prstGeom prst="rect">
            <a:avLst/>
          </a:prstGeom>
        </p:spPr>
      </p:pic>
      <p:grpSp>
        <p:nvGrpSpPr>
          <p:cNvPr id="13" name="Group 12"/>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1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17" name="Group 16"/>
          <p:cNvGrpSpPr/>
          <p:nvPr/>
        </p:nvGrpSpPr>
        <p:grpSpPr>
          <a:xfrm>
            <a:off x="5834543" y="1603125"/>
            <a:ext cx="5229144" cy="436106"/>
            <a:chOff x="3932238" y="1599624"/>
            <a:chExt cx="5333999" cy="444851"/>
          </a:xfrm>
        </p:grpSpPr>
        <p:cxnSp>
          <p:nvCxnSpPr>
            <p:cNvPr id="18" name="Straight Connector 17"/>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599" y="1599624"/>
              <a:ext cx="2913762" cy="400110"/>
            </a:xfrm>
            <a:prstGeom prst="rect">
              <a:avLst/>
            </a:prstGeom>
          </p:spPr>
          <p:txBody>
            <a:bodyPr wrap="square">
              <a:spAutoFit/>
            </a:bodyPr>
            <a:lstStyle/>
            <a:p>
              <a:pPr defTabSz="896386"/>
              <a:r>
                <a:rPr lang="en-US" sz="1961" kern="0" dirty="0">
                  <a:gradFill>
                    <a:gsLst>
                      <a:gs pos="0">
                        <a:srgbClr val="404040"/>
                      </a:gs>
                      <a:gs pos="100000">
                        <a:srgbClr val="404040"/>
                      </a:gs>
                    </a:gsLst>
                    <a:lin ang="5400000" scaled="0"/>
                  </a:gradFill>
                </a:rPr>
                <a:t>Type of Image:</a:t>
              </a:r>
            </a:p>
          </p:txBody>
        </p:sp>
      </p:grpSp>
      <p:sp>
        <p:nvSpPr>
          <p:cNvPr id="21" name="TextBox 20"/>
          <p:cNvSpPr txBox="1"/>
          <p:nvPr/>
        </p:nvSpPr>
        <p:spPr>
          <a:xfrm>
            <a:off x="5846993" y="2047013"/>
            <a:ext cx="3770951" cy="1010783"/>
          </a:xfrm>
          <a:prstGeom prst="rect">
            <a:avLst/>
          </a:prstGeom>
          <a:noFill/>
        </p:spPr>
        <p:txBody>
          <a:bodyPr wrap="none" lIns="179285" tIns="143428" rIns="179285" bIns="143428" rtlCol="0">
            <a:spAutoFit/>
          </a:bodyPr>
          <a:lstStyle/>
          <a:p>
            <a:pPr defTabSz="896386">
              <a:lnSpc>
                <a:spcPct val="90000"/>
              </a:lnSpc>
              <a:spcAft>
                <a:spcPts val="588"/>
              </a:spcAft>
            </a:pPr>
            <a:r>
              <a:rPr lang="en-US" sz="1372" kern="0" dirty="0">
                <a:gradFill>
                  <a:gsLst>
                    <a:gs pos="2917">
                      <a:srgbClr val="404040"/>
                    </a:gs>
                    <a:gs pos="30000">
                      <a:srgbClr val="404040"/>
                    </a:gs>
                  </a:gsLst>
                  <a:lin ang="5400000" scaled="0"/>
                </a:gradFill>
              </a:rPr>
              <a:t>Clip Art Type	0 Non-clipart</a:t>
            </a:r>
          </a:p>
          <a:p>
            <a:pPr defTabSz="896386">
              <a:lnSpc>
                <a:spcPct val="90000"/>
              </a:lnSpc>
              <a:spcAft>
                <a:spcPts val="588"/>
              </a:spcAft>
            </a:pPr>
            <a:r>
              <a:rPr lang="en-US" sz="1372" kern="0" dirty="0">
                <a:gradFill>
                  <a:gsLst>
                    <a:gs pos="2917">
                      <a:srgbClr val="404040"/>
                    </a:gs>
                    <a:gs pos="30000">
                      <a:srgbClr val="404040"/>
                    </a:gs>
                  </a:gsLst>
                  <a:lin ang="5400000" scaled="0"/>
                </a:gradFill>
              </a:rPr>
              <a:t>Line Drawing Type	0 Non-Line Drawing</a:t>
            </a:r>
          </a:p>
          <a:p>
            <a:pPr defTabSz="896386">
              <a:lnSpc>
                <a:spcPct val="90000"/>
              </a:lnSpc>
              <a:spcAft>
                <a:spcPts val="588"/>
              </a:spcAft>
            </a:pPr>
            <a:r>
              <a:rPr lang="en-US" sz="1372" kern="0" dirty="0">
                <a:gradFill>
                  <a:gsLst>
                    <a:gs pos="2917">
                      <a:srgbClr val="404040"/>
                    </a:gs>
                    <a:gs pos="30000">
                      <a:srgbClr val="404040"/>
                    </a:gs>
                  </a:gsLst>
                  <a:lin ang="5400000" scaled="0"/>
                </a:gradFill>
              </a:rPr>
              <a:t>Black &amp; White Image	False</a:t>
            </a:r>
          </a:p>
        </p:txBody>
      </p:sp>
      <p:grpSp>
        <p:nvGrpSpPr>
          <p:cNvPr id="22" name="Group 21"/>
          <p:cNvGrpSpPr/>
          <p:nvPr/>
        </p:nvGrpSpPr>
        <p:grpSpPr>
          <a:xfrm>
            <a:off x="5834543" y="3062179"/>
            <a:ext cx="5229144" cy="436106"/>
            <a:chOff x="3932238" y="1599624"/>
            <a:chExt cx="5333999" cy="444851"/>
          </a:xfrm>
        </p:grpSpPr>
        <p:cxnSp>
          <p:nvCxnSpPr>
            <p:cNvPr id="23" name="Straight Connector 22"/>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38599" y="1599624"/>
              <a:ext cx="2913762" cy="400110"/>
            </a:xfrm>
            <a:prstGeom prst="rect">
              <a:avLst/>
            </a:prstGeom>
          </p:spPr>
          <p:txBody>
            <a:bodyPr wrap="square">
              <a:spAutoFit/>
            </a:bodyPr>
            <a:lstStyle/>
            <a:p>
              <a:pPr defTabSz="896386"/>
              <a:r>
                <a:rPr lang="en-US" sz="1961" kern="0" dirty="0">
                  <a:gradFill>
                    <a:gsLst>
                      <a:gs pos="0">
                        <a:srgbClr val="404040"/>
                      </a:gs>
                      <a:gs pos="100000">
                        <a:srgbClr val="404040"/>
                      </a:gs>
                    </a:gsLst>
                    <a:lin ang="5400000" scaled="0"/>
                  </a:gradFill>
                </a:rPr>
                <a:t>Content of Image:</a:t>
              </a:r>
            </a:p>
          </p:txBody>
        </p:sp>
      </p:grpSp>
      <p:sp>
        <p:nvSpPr>
          <p:cNvPr id="25" name="TextBox 24"/>
          <p:cNvSpPr txBox="1"/>
          <p:nvPr/>
        </p:nvSpPr>
        <p:spPr>
          <a:xfrm>
            <a:off x="5846993" y="3506067"/>
            <a:ext cx="6329339" cy="1418868"/>
          </a:xfrm>
          <a:prstGeom prst="rect">
            <a:avLst/>
          </a:prstGeom>
          <a:noFill/>
        </p:spPr>
        <p:txBody>
          <a:bodyPr wrap="none" lIns="179285" tIns="143428" rIns="179285" bIns="143428" rtlCol="0">
            <a:spAutoFit/>
          </a:bodyPr>
          <a:lstStyle/>
          <a:p>
            <a:pPr defTabSz="896386">
              <a:lnSpc>
                <a:spcPct val="90000"/>
              </a:lnSpc>
              <a:spcAft>
                <a:spcPts val="588"/>
              </a:spcAft>
            </a:pPr>
            <a:r>
              <a:rPr lang="en-US" sz="1372" kern="0" dirty="0">
                <a:gradFill>
                  <a:gsLst>
                    <a:gs pos="2917">
                      <a:srgbClr val="404040"/>
                    </a:gs>
                    <a:gs pos="30000">
                      <a:srgbClr val="404040"/>
                    </a:gs>
                  </a:gsLst>
                  <a:lin ang="5400000" scaled="0"/>
                </a:gradFill>
              </a:rPr>
              <a:t>Categories		</a:t>
            </a:r>
            <a:r>
              <a:rPr lang="en-US" sz="1029" kern="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“name”: “</a:t>
            </a:r>
            <a:r>
              <a:rPr lang="en-US" sz="1029" kern="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people_swimming</a:t>
            </a:r>
            <a:r>
              <a:rPr lang="en-US" sz="1029" kern="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“score”: 0.099609375 }]</a:t>
            </a:r>
          </a:p>
          <a:p>
            <a:pPr defTabSz="896386">
              <a:lnSpc>
                <a:spcPct val="90000"/>
              </a:lnSpc>
              <a:spcAft>
                <a:spcPts val="588"/>
              </a:spcAft>
            </a:pPr>
            <a:r>
              <a:rPr lang="en-US" sz="1372" kern="0" dirty="0">
                <a:gradFill>
                  <a:gsLst>
                    <a:gs pos="2917">
                      <a:srgbClr val="404040"/>
                    </a:gs>
                    <a:gs pos="30000">
                      <a:srgbClr val="404040"/>
                    </a:gs>
                  </a:gsLst>
                  <a:lin ang="5400000" scaled="0"/>
                </a:gradFill>
              </a:rPr>
              <a:t>Adult Content	False</a:t>
            </a:r>
          </a:p>
          <a:p>
            <a:pPr defTabSz="896386">
              <a:lnSpc>
                <a:spcPct val="90000"/>
              </a:lnSpc>
              <a:spcAft>
                <a:spcPts val="588"/>
              </a:spcAft>
            </a:pPr>
            <a:r>
              <a:rPr lang="en-US" sz="1372" kern="0" dirty="0">
                <a:gradFill>
                  <a:gsLst>
                    <a:gs pos="2917">
                      <a:srgbClr val="404040"/>
                    </a:gs>
                    <a:gs pos="30000">
                      <a:srgbClr val="404040"/>
                    </a:gs>
                  </a:gsLst>
                  <a:lin ang="5400000" scaled="0"/>
                </a:gradFill>
              </a:rPr>
              <a:t>Adult Score		0.18533889949321747</a:t>
            </a:r>
          </a:p>
          <a:p>
            <a:pPr defTabSz="896386">
              <a:lnSpc>
                <a:spcPct val="90000"/>
              </a:lnSpc>
              <a:spcAft>
                <a:spcPts val="588"/>
              </a:spcAft>
            </a:pPr>
            <a:r>
              <a:rPr lang="en-US" sz="1372" kern="0" dirty="0">
                <a:gradFill>
                  <a:gsLst>
                    <a:gs pos="2917">
                      <a:srgbClr val="404040"/>
                    </a:gs>
                    <a:gs pos="30000">
                      <a:srgbClr val="404040"/>
                    </a:gs>
                  </a:gsLst>
                  <a:lin ang="5400000" scaled="0"/>
                </a:gradFill>
              </a:rPr>
              <a:t>Faces		</a:t>
            </a:r>
            <a:r>
              <a:rPr lang="en-US" sz="1029" kern="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“age”: 27, “gender”: “Male”, “</a:t>
            </a:r>
            <a:r>
              <a:rPr lang="en-US" sz="1029" kern="0"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faceRectangle</a:t>
            </a:r>
            <a:r>
              <a:rPr lang="en-US" sz="1029" kern="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br>
              <a:rPr lang="en-US" sz="1029" kern="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br>
            <a:r>
              <a:rPr lang="en-US" sz="1029" kern="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{“left”: 472, “top”: 258, “width”: 199, “height”: 199}}]</a:t>
            </a:r>
          </a:p>
        </p:txBody>
      </p:sp>
      <p:grpSp>
        <p:nvGrpSpPr>
          <p:cNvPr id="26" name="Group 25"/>
          <p:cNvGrpSpPr/>
          <p:nvPr/>
        </p:nvGrpSpPr>
        <p:grpSpPr>
          <a:xfrm>
            <a:off x="5834543" y="4852664"/>
            <a:ext cx="5229144" cy="436106"/>
            <a:chOff x="3932238" y="1599624"/>
            <a:chExt cx="5333999" cy="444851"/>
          </a:xfrm>
        </p:grpSpPr>
        <p:cxnSp>
          <p:nvCxnSpPr>
            <p:cNvPr id="27" name="Straight Connector 26"/>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38599" y="1599624"/>
              <a:ext cx="2913762" cy="400110"/>
            </a:xfrm>
            <a:prstGeom prst="rect">
              <a:avLst/>
            </a:prstGeom>
          </p:spPr>
          <p:txBody>
            <a:bodyPr wrap="square">
              <a:spAutoFit/>
            </a:bodyPr>
            <a:lstStyle/>
            <a:p>
              <a:pPr defTabSz="896386"/>
              <a:r>
                <a:rPr lang="en-US" sz="1961" kern="0" dirty="0">
                  <a:gradFill>
                    <a:gsLst>
                      <a:gs pos="0">
                        <a:srgbClr val="404040"/>
                      </a:gs>
                      <a:gs pos="100000">
                        <a:srgbClr val="404040"/>
                      </a:gs>
                    </a:gsLst>
                    <a:lin ang="5400000" scaled="0"/>
                  </a:gradFill>
                </a:rPr>
                <a:t>Image Colors:</a:t>
              </a:r>
            </a:p>
          </p:txBody>
        </p:sp>
      </p:grpSp>
      <p:grpSp>
        <p:nvGrpSpPr>
          <p:cNvPr id="31" name="Group 30"/>
          <p:cNvGrpSpPr/>
          <p:nvPr/>
        </p:nvGrpSpPr>
        <p:grpSpPr>
          <a:xfrm>
            <a:off x="5846993" y="5296552"/>
            <a:ext cx="3589789" cy="1276302"/>
            <a:chOff x="5964237" y="5402262"/>
            <a:chExt cx="3661772" cy="1301895"/>
          </a:xfrm>
        </p:grpSpPr>
        <p:sp>
          <p:nvSpPr>
            <p:cNvPr id="29" name="TextBox 28"/>
            <p:cNvSpPr txBox="1"/>
            <p:nvPr/>
          </p:nvSpPr>
          <p:spPr>
            <a:xfrm>
              <a:off x="5964237" y="5402262"/>
              <a:ext cx="3661772" cy="1301895"/>
            </a:xfrm>
            <a:prstGeom prst="rect">
              <a:avLst/>
            </a:prstGeom>
            <a:noFill/>
          </p:spPr>
          <p:txBody>
            <a:bodyPr wrap="none" lIns="179285" tIns="143428" rIns="179285" bIns="143428" rtlCol="0">
              <a:spAutoFit/>
            </a:bodyPr>
            <a:lstStyle/>
            <a:p>
              <a:pPr defTabSz="896386">
                <a:lnSpc>
                  <a:spcPct val="90000"/>
                </a:lnSpc>
                <a:spcAft>
                  <a:spcPts val="588"/>
                </a:spcAft>
              </a:pPr>
              <a:r>
                <a:rPr lang="en-US" sz="1372" kern="0" dirty="0">
                  <a:gradFill>
                    <a:gsLst>
                      <a:gs pos="2917">
                        <a:srgbClr val="404040"/>
                      </a:gs>
                      <a:gs pos="30000">
                        <a:srgbClr val="404040"/>
                      </a:gs>
                    </a:gsLst>
                    <a:lin ang="5400000" scaled="0"/>
                  </a:gradFill>
                </a:rPr>
                <a:t>Dominant Color Background	White</a:t>
              </a:r>
            </a:p>
            <a:p>
              <a:pPr defTabSz="896386">
                <a:lnSpc>
                  <a:spcPct val="90000"/>
                </a:lnSpc>
                <a:spcAft>
                  <a:spcPts val="588"/>
                </a:spcAft>
              </a:pPr>
              <a:r>
                <a:rPr lang="en-US" sz="1372" kern="0" dirty="0">
                  <a:gradFill>
                    <a:gsLst>
                      <a:gs pos="2917">
                        <a:srgbClr val="404040"/>
                      </a:gs>
                      <a:gs pos="30000">
                        <a:srgbClr val="404040"/>
                      </a:gs>
                    </a:gsLst>
                    <a:lin ang="5400000" scaled="0"/>
                  </a:gradFill>
                </a:rPr>
                <a:t>Dominant Color Foreground	Grey</a:t>
              </a:r>
            </a:p>
            <a:p>
              <a:pPr defTabSz="896386">
                <a:lnSpc>
                  <a:spcPct val="90000"/>
                </a:lnSpc>
                <a:spcAft>
                  <a:spcPts val="588"/>
                </a:spcAft>
              </a:pPr>
              <a:r>
                <a:rPr lang="en-US" sz="1372" kern="0" dirty="0">
                  <a:gradFill>
                    <a:gsLst>
                      <a:gs pos="2917">
                        <a:srgbClr val="404040"/>
                      </a:gs>
                      <a:gs pos="30000">
                        <a:srgbClr val="404040"/>
                      </a:gs>
                    </a:gsLst>
                    <a:lin ang="5400000" scaled="0"/>
                  </a:gradFill>
                </a:rPr>
                <a:t>Dominant Colors		White</a:t>
              </a:r>
            </a:p>
            <a:p>
              <a:pPr defTabSz="896386">
                <a:lnSpc>
                  <a:spcPct val="90000"/>
                </a:lnSpc>
                <a:spcAft>
                  <a:spcPts val="588"/>
                </a:spcAft>
              </a:pPr>
              <a:r>
                <a:rPr lang="en-US" sz="1372" kern="0" dirty="0">
                  <a:gradFill>
                    <a:gsLst>
                      <a:gs pos="2917">
                        <a:srgbClr val="404040"/>
                      </a:gs>
                      <a:gs pos="30000">
                        <a:srgbClr val="404040"/>
                      </a:gs>
                    </a:gsLst>
                    <a:lin ang="5400000" scaled="0"/>
                  </a:gradFill>
                </a:rPr>
                <a:t>Accent Color		</a:t>
              </a:r>
            </a:p>
          </p:txBody>
        </p:sp>
        <p:sp>
          <p:nvSpPr>
            <p:cNvPr id="30" name="Rectangle 29"/>
            <p:cNvSpPr/>
            <p:nvPr/>
          </p:nvSpPr>
          <p:spPr bwMode="auto">
            <a:xfrm>
              <a:off x="8961437" y="6347460"/>
              <a:ext cx="228600" cy="228600"/>
            </a:xfrm>
            <a:prstGeom prst="rect">
              <a:avLst/>
            </a:prstGeom>
            <a:solidFill>
              <a:srgbClr val="1BA2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6967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4.85065E-6 -0.03564 L -4.85065E-6 3.01861E-6 " pathEditMode="relative" rAng="0" ptsTypes="AA">
                                      <p:cBhvr>
                                        <p:cTn id="14" dur="500" fill="hold"/>
                                        <p:tgtEl>
                                          <p:spTgt spid="17"/>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4.85065E-6 -0.03563 L -4.85065E-6 -1.52973E-6 " pathEditMode="relative" rAng="0" ptsTypes="AA">
                                      <p:cBhvr>
                                        <p:cTn id="25" dur="500" fill="hold"/>
                                        <p:tgtEl>
                                          <p:spTgt spid="22"/>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42" presetClass="path" presetSubtype="0" decel="100000" fill="hold" nodeType="withEffect">
                                  <p:stCondLst>
                                    <p:cond delay="0"/>
                                  </p:stCondLst>
                                  <p:childTnLst>
                                    <p:animMotion origin="layout" path="M -4.85065E-6 -0.03564 L -4.85065E-6 3.79029E-6 " pathEditMode="relative" rAng="0" ptsTypes="AA">
                                      <p:cBhvr>
                                        <p:cTn id="36" dur="500" fill="hold"/>
                                        <p:tgtEl>
                                          <p:spTgt spid="26"/>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4630</TotalTime>
  <Words>2169</Words>
  <Application>Microsoft Office PowerPoint</Application>
  <PresentationFormat>Widescreen</PresentationFormat>
  <Paragraphs>378</Paragraphs>
  <Slides>36</Slides>
  <Notes>22</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MS PGothic</vt:lpstr>
      <vt:lpstr>Adobe Heiti Std R</vt:lpstr>
      <vt:lpstr>Arial</vt:lpstr>
      <vt:lpstr>Avenir LT Pro 45 Book</vt:lpstr>
      <vt:lpstr>Calibri</vt:lpstr>
      <vt:lpstr>Consolas</vt:lpstr>
      <vt:lpstr>Segoe UI</vt:lpstr>
      <vt:lpstr>Segoe UI Light</vt:lpstr>
      <vt:lpstr>Segoe UI Semibold</vt:lpstr>
      <vt:lpstr>Segoe UI Semilight</vt:lpstr>
      <vt:lpstr>Times New Roman</vt:lpstr>
      <vt:lpstr>Wingdings</vt:lpstr>
      <vt:lpstr>2_5-30629_Build_Template_WHITE</vt:lpstr>
      <vt:lpstr>1_5-30629_Build_Template_WHITE</vt:lpstr>
      <vt:lpstr>Using Microsoft Cognitive Services</vt:lpstr>
      <vt:lpstr>Agenda</vt:lpstr>
      <vt:lpstr>Cognitive Services</vt:lpstr>
      <vt:lpstr>Why Microsoft  Cognitive Services ?</vt:lpstr>
      <vt:lpstr>PowerPoint Presentation</vt:lpstr>
      <vt:lpstr>Powerful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PowerPoint Presentation</vt:lpstr>
      <vt:lpstr>PowerPoint Presentation</vt:lpstr>
      <vt:lpstr>PowerPoint Presentation</vt:lpstr>
      <vt:lpstr>Microsoft Cognitive Services</vt:lpstr>
      <vt:lpstr>Microsoft Cognitive Services</vt:lpstr>
      <vt:lpstr>Workshop</vt:lpstr>
      <vt:lpstr>What is .NET </vt:lpstr>
      <vt:lpstr>Install the Prereqs </vt:lpstr>
      <vt:lpstr>Lets take a look at the code</vt:lpstr>
      <vt:lpstr>Download or clone the repo</vt:lpstr>
      <vt:lpstr>Get Emotion Recognition API Key</vt:lpstr>
      <vt:lpstr>Make the API Call</vt:lpstr>
      <vt:lpstr>Parse the Result to find the Top Emotion</vt:lpstr>
      <vt:lpstr>Make the Suggestion and Display Results</vt:lpstr>
      <vt:lpstr>Customize your Site</vt:lpstr>
      <vt:lpstr>Add Cognitive Services APIs to Your Own Apps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85</cp:revision>
  <dcterms:created xsi:type="dcterms:W3CDTF">2017-02-13T19:31:16Z</dcterms:created>
  <dcterms:modified xsi:type="dcterms:W3CDTF">2017-02-17T00:41:17Z</dcterms:modified>
</cp:coreProperties>
</file>